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9" r:id="rId4"/>
    <p:sldId id="260" r:id="rId5"/>
    <p:sldId id="261" r:id="rId6"/>
    <p:sldId id="263" r:id="rId7"/>
    <p:sldId id="265" r:id="rId8"/>
    <p:sldId id="267" r:id="rId9"/>
    <p:sldId id="268" r:id="rId10"/>
    <p:sldId id="269" r:id="rId11"/>
    <p:sldId id="270" r:id="rId12"/>
    <p:sldId id="272" r:id="rId13"/>
    <p:sldId id="273" r:id="rId14"/>
    <p:sldId id="271" r:id="rId15"/>
    <p:sldId id="275" r:id="rId16"/>
    <p:sldId id="276" r:id="rId17"/>
    <p:sldId id="278" r:id="rId18"/>
    <p:sldId id="277" r:id="rId19"/>
    <p:sldId id="279" r:id="rId20"/>
    <p:sldId id="282" r:id="rId21"/>
    <p:sldId id="283" r:id="rId22"/>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1481" autoAdjust="0"/>
  </p:normalViewPr>
  <p:slideViewPr>
    <p:cSldViewPr snapToGrid="0" snapToObjects="1">
      <p:cViewPr varScale="1">
        <p:scale>
          <a:sx n="93" d="100"/>
          <a:sy n="93" d="100"/>
        </p:scale>
        <p:origin x="1314"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Annual Risk Exposure</c:v>
                </c:pt>
              </c:strCache>
            </c:strRef>
          </c:tx>
          <c:spPr>
            <a:solidFill>
              <a:srgbClr val="E71D36"/>
            </a:solidFill>
            <a:effectLst/>
          </c:spPr>
          <c:invertIfNegative val="0"/>
          <c:cat>
            <c:strRef>
              <c:f>Sheet1!$A$2:$A$2</c:f>
              <c:strCache>
                <c:ptCount val="1"/>
                <c:pt idx="0">
                  <c:v>Scenario</c:v>
                </c:pt>
              </c:strCache>
            </c:strRef>
          </c:cat>
          <c:val>
            <c:numRef>
              <c:f>Sheet1!$B$2:$B$2</c:f>
              <c:numCache>
                <c:formatCode>General</c:formatCode>
                <c:ptCount val="1"/>
                <c:pt idx="0">
                  <c:v>2.4</c:v>
                </c:pt>
              </c:numCache>
            </c:numRef>
          </c:val>
          <c:extLst>
            <c:ext xmlns:c16="http://schemas.microsoft.com/office/drawing/2014/chart" uri="{C3380CC4-5D6E-409C-BE32-E72D297353CC}">
              <c16:uniqueId val="{00000000-36EE-40E4-A469-CDDDD35BFEF8}"/>
            </c:ext>
          </c:extLst>
        </c:ser>
        <c:ser>
          <c:idx val="1"/>
          <c:order val="1"/>
          <c:tx>
            <c:strRef>
              <c:f>Sheet1!$C$1</c:f>
              <c:strCache>
                <c:ptCount val="1"/>
                <c:pt idx="0">
                  <c:v>Remediation Investment</c:v>
                </c:pt>
              </c:strCache>
            </c:strRef>
          </c:tx>
          <c:spPr>
            <a:solidFill>
              <a:srgbClr val="FCA311"/>
            </a:solidFill>
            <a:effectLst/>
          </c:spPr>
          <c:invertIfNegative val="0"/>
          <c:cat>
            <c:strRef>
              <c:f>Sheet1!$A$2:$A$2</c:f>
              <c:strCache>
                <c:ptCount val="1"/>
                <c:pt idx="0">
                  <c:v>Scenario</c:v>
                </c:pt>
              </c:strCache>
            </c:strRef>
          </c:cat>
          <c:val>
            <c:numRef>
              <c:f>Sheet1!$C$2:$C$2</c:f>
              <c:numCache>
                <c:formatCode>General</c:formatCode>
                <c:ptCount val="1"/>
                <c:pt idx="0">
                  <c:v>0.2</c:v>
                </c:pt>
              </c:numCache>
            </c:numRef>
          </c:val>
          <c:extLst>
            <c:ext xmlns:c16="http://schemas.microsoft.com/office/drawing/2014/chart" uri="{C3380CC4-5D6E-409C-BE32-E72D297353CC}">
              <c16:uniqueId val="{00000001-36EE-40E4-A469-CDDDD35BFEF8}"/>
            </c:ext>
          </c:extLst>
        </c:ser>
        <c:dLbls>
          <c:showLegendKey val="0"/>
          <c:showVal val="0"/>
          <c:showCatName val="0"/>
          <c:showSerName val="0"/>
          <c:showPercent val="0"/>
          <c:showBubbleSize val="0"/>
        </c:dLbls>
        <c:gapWidth val="150"/>
        <c:axId val="2094734554"/>
        <c:axId val="2094734552"/>
      </c:barChart>
      <c:catAx>
        <c:axId val="2094734554"/>
        <c:scaling>
          <c:orientation val="minMax"/>
        </c:scaling>
        <c:delete val="0"/>
        <c:axPos val="b"/>
        <c:numFmt formatCode="General" sourceLinked="1"/>
        <c:majorTickMark val="out"/>
        <c:minorTickMark val="none"/>
        <c:tickLblPos val="low"/>
        <c:spPr>
          <a:ln w="12700" cap="flat">
            <a:solidFill>
              <a:srgbClr val="E5E5E5"/>
            </a:solidFill>
            <a:prstDash val="solid"/>
            <a:round/>
          </a:ln>
        </c:spPr>
        <c:txPr>
          <a:bodyPr/>
          <a:lstStyle/>
          <a:p>
            <a:pPr>
              <a:defRPr sz="1200" b="0" i="0" u="none" strike="noStrike">
                <a:solidFill>
                  <a:srgbClr val="E5E5E5"/>
                </a:solidFill>
                <a:latin typeface="Arial"/>
              </a:defRPr>
            </a:pPr>
            <a:endParaRPr lang="en-US"/>
          </a:p>
        </c:txPr>
        <c:crossAx val="2094734552"/>
        <c:crosses val="autoZero"/>
        <c:auto val="1"/>
        <c:lblAlgn val="ctr"/>
        <c:lblOffset val="100"/>
        <c:noMultiLvlLbl val="1"/>
      </c:catAx>
      <c:valAx>
        <c:axId val="2094734552"/>
        <c:scaling>
          <c:orientation val="minMax"/>
          <c:max val="3"/>
          <c:min val="0"/>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E5E5E5"/>
            </a:solidFill>
            <a:prstDash val="solid"/>
            <a:round/>
          </a:ln>
        </c:spPr>
        <c:txPr>
          <a:bodyPr/>
          <a:lstStyle/>
          <a:p>
            <a:pPr>
              <a:defRPr sz="1200" b="0" i="0" u="none" strike="noStrike">
                <a:solidFill>
                  <a:srgbClr val="E5E5E5"/>
                </a:solidFill>
                <a:latin typeface="Arial"/>
              </a:defRPr>
            </a:pPr>
            <a:endParaRPr lang="en-US"/>
          </a:p>
        </c:txPr>
        <c:crossAx val="2094734554"/>
        <c:crosses val="autoZero"/>
        <c:crossBetween val="between"/>
        <c:majorUnit val="1"/>
      </c:valAx>
      <c:spPr>
        <a:noFill/>
        <a:ln>
          <a:noFill/>
        </a:ln>
        <a:effectLst/>
      </c:spPr>
    </c:plotArea>
    <c:legend>
      <c:legendPos val="r"/>
      <c:legendEntry>
        <c:idx val="0"/>
        <c:txPr>
          <a:bodyPr/>
          <a:lstStyle/>
          <a:p>
            <a:pPr>
              <a:defRPr>
                <a:solidFill>
                  <a:schemeClr val="bg1"/>
                </a:solidFill>
              </a:defRPr>
            </a:pPr>
            <a:endParaRPr lang="en-US"/>
          </a:p>
        </c:txPr>
      </c:legendEntry>
      <c:legendEntry>
        <c:idx val="1"/>
        <c:txPr>
          <a:bodyPr/>
          <a:lstStyle/>
          <a:p>
            <a:pPr>
              <a:defRPr>
                <a:solidFill>
                  <a:schemeClr val="bg1"/>
                </a:solidFill>
              </a:defRPr>
            </a:pPr>
            <a:endParaRPr lang="en-US"/>
          </a:p>
        </c:txPr>
      </c:legendEntry>
      <c:overlay val="0"/>
    </c:legend>
    <c:plotVisOnly val="1"/>
    <c:dispBlanksAs val="span"/>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643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Good morning, everyone!</a:t>
            </a:r>
          </a:p>
          <a:p>
            <a:pPr marL="171450" indent="-171450">
              <a:buFontTx/>
              <a:buChar char="-"/>
            </a:pPr>
            <a:endParaRPr lang="en-US" dirty="0"/>
          </a:p>
          <a:p>
            <a:pPr marL="171450" indent="-171450">
              <a:buFontTx/>
              <a:buChar char="-"/>
            </a:pPr>
            <a:r>
              <a:rPr lang="en-US" dirty="0"/>
              <a:t>Before we jump into the nitty-gritty of cybersecurity, let’s take a moment to get to know each other.</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2020 SolarWinds Attack: Technical debt in supply chain security exposed over 18,000 organizations via a compromised software update. </a:t>
            </a:r>
          </a:p>
          <a:p>
            <a:endParaRPr lang="en-US" dirty="0"/>
          </a:p>
          <a:p>
            <a:r>
              <a:rPr lang="en-US" dirty="0"/>
              <a:t>It went undetected for 15 months (September 2019 - December 2020), highlighting the risk of inheriting technical debt from third-party relationships.</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 Key Takeaways: Technical debt creates vulnerabilities at every stage of the attack chain, making it critical to identify and address these issues proactively. Addressing technical debt strengthens defenses across the attack chain, reducing the likelihood of a successful attack.</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Techniques for Translation:  </a:t>
            </a:r>
          </a:p>
          <a:p>
            <a:endParaRPr lang="en-US" dirty="0"/>
          </a:p>
          <a:p>
            <a:r>
              <a:rPr lang="en-US" dirty="0"/>
              <a:t>-Quantify Risks: Use the FAIR (Factor Analysis of Information Risk) model to express risks in monetary terms (e.g., “A 30% chance of a $2 million loss due to a breach”)  </a:t>
            </a:r>
          </a:p>
          <a:p>
            <a:pPr marL="171450" indent="-171450">
              <a:buFontTx/>
              <a:buChar char="-"/>
            </a:pPr>
            <a:endParaRPr lang="en-US" dirty="0"/>
          </a:p>
          <a:p>
            <a:pPr marL="171450" indent="-171450">
              <a:buFontTx/>
              <a:buChar char="-"/>
            </a:pPr>
            <a:r>
              <a:rPr lang="en-US" dirty="0"/>
              <a:t>Highlight Operational Impacts: Discuss how technical debt leads to downtime, productivity losses, or disrupted services (e.g., ransomware locking critical systems for days). </a:t>
            </a:r>
          </a:p>
          <a:p>
            <a:pPr marL="171450" indent="-171450">
              <a:buFontTx/>
              <a:buChar char="-"/>
            </a:pPr>
            <a:endParaRPr lang="en-US" dirty="0"/>
          </a:p>
          <a:p>
            <a:pPr marL="171450" indent="-171450">
              <a:buFontTx/>
              <a:buChar char="-"/>
            </a:pPr>
            <a:r>
              <a:rPr lang="en-US" dirty="0"/>
              <a:t>- Emphasize Reputational Damage: Illustrate how breaches erode customer trust and brand value, citing public backlash from data leaks like Equifax. </a:t>
            </a:r>
          </a:p>
          <a:p>
            <a:pPr marL="171450" indent="-171450">
              <a:buFontTx/>
              <a:buChar char="-"/>
            </a:pPr>
            <a:endParaRPr lang="en-US" dirty="0"/>
          </a:p>
          <a:p>
            <a:pPr marL="171450" indent="-171450">
              <a:buFontTx/>
              <a:buChar char="-"/>
            </a:pPr>
            <a:r>
              <a:rPr lang="en-US" dirty="0"/>
              <a:t> - Use Analogies and Narratives: Compare cybersecurity risks to familiar business scenarios (e.g., “A vulnerability is like a broken lock on your store’s front door”</a:t>
            </a:r>
          </a:p>
          <a:p>
            <a:pPr marL="171450" indent="-171450">
              <a:buFontTx/>
              <a:buChar char="-"/>
            </a:pPr>
            <a:endParaRPr lang="en-US" dirty="0"/>
          </a:p>
          <a:p>
            <a:pPr marL="171450" indent="-171450">
              <a:buFontTx/>
              <a:buChar char="-"/>
            </a:pPr>
            <a:r>
              <a:rPr lang="en-US" dirty="0"/>
              <a:t>- Provide Clear Metrics: Use qualitative (e.g., CVSS scores) and quantitative (e.g., potential financial losses) data to make risks tangible.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0" indent="0">
              <a:buFontTx/>
              <a:buNone/>
            </a:pPr>
            <a:r>
              <a:rPr lang="en-US" dirty="0"/>
              <a:t>- Best Practices for Engaging Leadership: </a:t>
            </a:r>
          </a:p>
          <a:p>
            <a:pPr marL="171450" indent="-171450">
              <a:buFontTx/>
              <a:buChar char="-"/>
            </a:pPr>
            <a:endParaRPr lang="en-US" dirty="0"/>
          </a:p>
          <a:p>
            <a:pPr marL="171450" indent="-171450">
              <a:buFontTx/>
              <a:buChar char="-"/>
            </a:pPr>
            <a:r>
              <a:rPr lang="en-US" dirty="0"/>
              <a:t> - Avoid technical jargon; use plain language to explain threats.  </a:t>
            </a:r>
          </a:p>
          <a:p>
            <a:pPr marL="0" indent="0">
              <a:buFontTx/>
              <a:buNone/>
            </a:pPr>
            <a:endParaRPr lang="en-US" dirty="0"/>
          </a:p>
          <a:p>
            <a:pPr marL="171450" indent="-171450">
              <a:buFontTx/>
              <a:buChar char="-"/>
            </a:pPr>
            <a:r>
              <a:rPr lang="en-US" dirty="0"/>
              <a:t>- Align cybersecurity initiatives with business goals (e.g., growth, compliance, customer retention).  </a:t>
            </a:r>
          </a:p>
          <a:p>
            <a:pPr marL="171450" indent="-171450">
              <a:buFontTx/>
              <a:buChar char="-"/>
            </a:pPr>
            <a:endParaRPr lang="en-US" dirty="0"/>
          </a:p>
          <a:p>
            <a:pPr marL="171450" indent="-171450">
              <a:buFontTx/>
              <a:buChar char="-"/>
            </a:pPr>
            <a:r>
              <a:rPr lang="en-US" dirty="0"/>
              <a:t>- Present actionable recommendations, such as investing in patch management or modernizing legacy systems.  </a:t>
            </a:r>
          </a:p>
          <a:p>
            <a:pPr marL="171450" indent="-171450">
              <a:buFontTx/>
              <a:buChar char="-"/>
            </a:pPr>
            <a:endParaRPr lang="en-US" dirty="0"/>
          </a:p>
          <a:p>
            <a:pPr marL="171450" indent="-171450">
              <a:buFontTx/>
              <a:buChar char="-"/>
            </a:pPr>
            <a:r>
              <a:rPr lang="en-US" dirty="0"/>
              <a:t>- Collaborate with compliance and finance teams to strengthen the business case.</a:t>
            </a:r>
          </a:p>
          <a:p>
            <a:endParaRPr lang="en-US" dirty="0"/>
          </a:p>
          <a:p>
            <a:r>
              <a:rPr lang="en-US" dirty="0"/>
              <a:t>Why Business Language Matters:  </a:t>
            </a:r>
          </a:p>
          <a:p>
            <a:endParaRPr lang="en-US" dirty="0"/>
          </a:p>
          <a:p>
            <a:r>
              <a:rPr lang="en-US" dirty="0"/>
              <a:t>- Cybersecurity professionals often use technical jargon (e.g., CVEs, TTPs) that consistently fails to resonate with executives and other senior leadership members who are focused on revenue, customer trust, and compliance. </a:t>
            </a:r>
          </a:p>
          <a:p>
            <a:endParaRPr lang="en-US" dirty="0"/>
          </a:p>
          <a:p>
            <a:r>
              <a:rPr lang="en-US" dirty="0"/>
              <a:t> -Effective communication helps to align cybersecurity with business priorities, securing stakeholder buy-in.</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Instead of saying, “We need to patch a CVE in our software,” say, “An unpatched vulnerability could lead to a $2 million data breach, disrupt operations for three days, and damage our reputation with customers.”</a:t>
            </a:r>
          </a:p>
          <a:p>
            <a:pPr marL="171450" indent="-171450">
              <a:buFontTx/>
              <a:buChar char="-"/>
            </a:pPr>
            <a:endParaRPr lang="en-US" dirty="0"/>
          </a:p>
          <a:p>
            <a:pPr marL="0" indent="0">
              <a:buFontTx/>
              <a:buNone/>
            </a:pPr>
            <a:r>
              <a:rPr lang="en-US" dirty="0"/>
              <a:t>- Optional Tool: Use a Risk Translation Worksheet to systematically map technical risks to business impacts:</a:t>
            </a:r>
          </a:p>
          <a:p>
            <a:pPr marL="17145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Key Takeaway</a:t>
            </a:r>
            <a:r>
              <a:rPr lang="en-US" sz="1200" b="0" i="0" kern="1200" dirty="0">
                <a:solidFill>
                  <a:schemeClr val="tx1"/>
                </a:solidFill>
                <a:effectLst/>
                <a:latin typeface="+mn-lt"/>
                <a:ea typeface="+mn-ea"/>
                <a:cs typeface="+mn-cs"/>
              </a:rPr>
              <a:t>: Translating technical risks into financial, operational, and reputational impacts ensures executives understand and prioritize cybersecurity in accordance with business goals. </a:t>
            </a:r>
            <a:r>
              <a:rPr lang="en-US" sz="1200" b="0" i="0" u="sng" kern="1200" dirty="0">
                <a:solidFill>
                  <a:schemeClr val="tx1"/>
                </a:solidFill>
                <a:effectLst/>
                <a:latin typeface="+mn-lt"/>
                <a:ea typeface="+mn-ea"/>
                <a:cs typeface="+mn-cs"/>
              </a:rPr>
              <a:t>Translating security Risk and activities into a Business Dialect will increase stakeholder buy in, participation, and even budgets.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0" indent="0">
              <a:buFontTx/>
              <a:buNone/>
            </a:pPr>
            <a:r>
              <a:rPr lang="en-US" dirty="0"/>
              <a:t>Strategies for Prioritizing Technical Debt: </a:t>
            </a:r>
          </a:p>
          <a:p>
            <a:pPr marL="0" indent="0">
              <a:buFontTx/>
              <a:buNone/>
            </a:pPr>
            <a:r>
              <a:rPr lang="en-US" dirty="0"/>
              <a:t>- Conduct Regular Audits: Perform periodic assessments to identify outdated systems, unpatched vulnerabilities, and misconfigurations. </a:t>
            </a:r>
          </a:p>
          <a:p>
            <a:pPr marL="171450" indent="-171450">
              <a:buFontTx/>
              <a:buChar char="-"/>
            </a:pPr>
            <a:endParaRPr lang="en-US" dirty="0"/>
          </a:p>
          <a:p>
            <a:pPr marL="171450" indent="-171450">
              <a:buFontTx/>
              <a:buChar char="-"/>
            </a:pPr>
            <a:r>
              <a:rPr lang="en-US" dirty="0"/>
              <a:t>Risk-Based Prioritization: Use frameworks like CVSS or CISA’s Known Exploited Vulnerabilities (KEV) catalog to focus on high-impact debts. </a:t>
            </a:r>
          </a:p>
          <a:p>
            <a:pPr marL="171450" indent="-171450">
              <a:buFontTx/>
              <a:buChar char="-"/>
            </a:pPr>
            <a:endParaRPr lang="en-US" dirty="0"/>
          </a:p>
          <a:p>
            <a:pPr marL="0" indent="0">
              <a:buFontTx/>
              <a:buNone/>
            </a:pPr>
            <a:r>
              <a:rPr lang="en-US" dirty="0"/>
              <a:t>- Integrate </a:t>
            </a:r>
            <a:r>
              <a:rPr lang="en-US" dirty="0" err="1"/>
              <a:t>DevSecOps</a:t>
            </a:r>
            <a:r>
              <a:rPr lang="en-US" dirty="0"/>
              <a:t>: Embed security into the software development lifecycle to prevent new technical debt.</a:t>
            </a:r>
          </a:p>
          <a:p>
            <a:pPr marL="171450" indent="-171450">
              <a:buFontTx/>
              <a:buChar char="-"/>
            </a:pPr>
            <a:endParaRPr lang="en-US" dirty="0"/>
          </a:p>
          <a:p>
            <a:pPr marL="0" indent="0">
              <a:buFontTx/>
              <a:buNone/>
            </a:pPr>
            <a:r>
              <a:rPr lang="en-US" dirty="0"/>
              <a:t>- Automate Processes: Use tools for vulnerability scanning, patch management, and compliance checks to reduce manual effort.</a:t>
            </a:r>
          </a:p>
          <a:p>
            <a:pPr marL="171450" indent="-171450">
              <a:buFontTx/>
              <a:buChar char="-"/>
            </a:pPr>
            <a:endParaRPr lang="en-US" dirty="0"/>
          </a:p>
          <a:p>
            <a:pPr marL="0" indent="0">
              <a:buFontTx/>
              <a:buNone/>
            </a:pPr>
            <a:r>
              <a:rPr lang="en-US" dirty="0"/>
              <a:t>-Assess Asset Criticality: Prioritize remediation for assets critical to operations or containing sensitive data (e.g., PII). </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Four-Quadrant Technical Debt Model: </a:t>
            </a:r>
          </a:p>
          <a:p>
            <a:pPr marL="171450" indent="-171450">
              <a:buFontTx/>
              <a:buChar char="-"/>
            </a:pPr>
            <a:r>
              <a:rPr lang="en-US" dirty="0"/>
              <a:t>1. Address First: High impact, low cost (quick wins)   </a:t>
            </a:r>
          </a:p>
          <a:p>
            <a:pPr marL="171450" indent="-171450">
              <a:buFontTx/>
              <a:buChar char="-"/>
            </a:pPr>
            <a:r>
              <a:rPr lang="en-US" dirty="0"/>
              <a:t>2. Plan Strategically: High impact, high cost (long-term initiatives)   </a:t>
            </a:r>
          </a:p>
          <a:p>
            <a:pPr marL="171450" indent="-171450">
              <a:buFontTx/>
              <a:buChar char="-"/>
            </a:pPr>
            <a:r>
              <a:rPr lang="en-US" dirty="0"/>
              <a:t>3. Delay Safely: Low impact, low cost (routine maintenance)   </a:t>
            </a:r>
          </a:p>
          <a:p>
            <a:pPr marL="171450" indent="-171450">
              <a:buFontTx/>
              <a:buChar char="-"/>
            </a:pPr>
            <a:r>
              <a:rPr lang="en-US" dirty="0"/>
              <a:t>4. Ignore Safely: Low impact, high cost (focus elsewhere)</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Implementation Roadmap:  </a:t>
            </a:r>
          </a:p>
          <a:p>
            <a:r>
              <a:rPr lang="en-US" dirty="0"/>
              <a:t>- Phase 1 (0-3 months): Foundation - Complete inventory, establish metrics. </a:t>
            </a:r>
          </a:p>
          <a:p>
            <a:r>
              <a:rPr lang="en-US" dirty="0"/>
              <a:t>- Phase 2 (3-6 months): Quick wins - High-impact, low-cost remediation. </a:t>
            </a:r>
          </a:p>
          <a:p>
            <a:r>
              <a:rPr lang="en-US" dirty="0"/>
              <a:t>- Phase 3 (6-18 months): Strategic initiatives - Major modernization projects.  </a:t>
            </a:r>
          </a:p>
          <a:p>
            <a:r>
              <a:rPr lang="en-US" dirty="0"/>
              <a:t>- Phase 4 (Ongoing): Optimization - Continuous improvement and culture change.</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Building a Business Case: </a:t>
            </a:r>
          </a:p>
          <a:p>
            <a:pPr marL="171450" indent="-171450">
              <a:buFontTx/>
              <a:buChar char="-"/>
            </a:pPr>
            <a:r>
              <a:rPr lang="en-US" dirty="0"/>
              <a:t>Calculate Cost of Inaction: Quantify potential losses from breaches (e.g., IBM’s 2021 data breach cost average of $4.25 million) </a:t>
            </a:r>
          </a:p>
          <a:p>
            <a:pPr marL="171450" indent="-171450">
              <a:buFontTx/>
              <a:buChar char="-"/>
            </a:pPr>
            <a:endParaRPr lang="en-US" dirty="0"/>
          </a:p>
          <a:p>
            <a:pPr marL="0" indent="0">
              <a:buFontTx/>
              <a:buNone/>
            </a:pPr>
            <a:r>
              <a:rPr lang="en-US" dirty="0"/>
              <a:t>- Demonstrate ROI: Show how investments in remediation reduce risks and costs. Example: Annual risk exposure: 2 attacks/year × 40% vulnerability × $3M loss = $2.4M. Remediation investment: $200K. Risk reduction: 85%. First-year ROI: 920%. </a:t>
            </a:r>
          </a:p>
          <a:p>
            <a:pPr marL="0" indent="0">
              <a:buFontTx/>
              <a:buNone/>
            </a:pPr>
            <a:endParaRPr lang="en-US" dirty="0"/>
          </a:p>
          <a:p>
            <a:pPr marL="0" indent="0">
              <a:buFontTx/>
              <a:buNone/>
            </a:pPr>
            <a:r>
              <a:rPr lang="en-US" dirty="0"/>
              <a:t>-Align with Business Goals: Link remediation to strategic objectives like compliance (e.g., GDPR, NIST) or customer trust. </a:t>
            </a:r>
          </a:p>
          <a:p>
            <a:pPr marL="0" indent="0">
              <a:buFontTx/>
              <a:buNone/>
            </a:pPr>
            <a:endParaRPr lang="en-US" dirty="0"/>
          </a:p>
          <a:p>
            <a:r>
              <a:rPr lang="en-US" dirty="0"/>
              <a:t>Engaging Stakeholders: </a:t>
            </a:r>
          </a:p>
          <a:p>
            <a:pPr marL="171450" indent="-171450">
              <a:buFontTx/>
              <a:buChar char="-"/>
            </a:pPr>
            <a:r>
              <a:rPr lang="en-US" dirty="0"/>
              <a:t>Collaborate with IT, development, and business teams to align priorities.</a:t>
            </a:r>
          </a:p>
          <a:p>
            <a:pPr marL="171450" indent="-171450">
              <a:buFontTx/>
              <a:buChar char="-"/>
            </a:pPr>
            <a:r>
              <a:rPr lang="en-US" dirty="0"/>
              <a:t>Use data-driven metrics (e.g., Technical Debt Ratio, potential loss estimates) to justify resource requests. </a:t>
            </a:r>
          </a:p>
          <a:p>
            <a:pPr marL="171450" indent="-171450">
              <a:buFontTx/>
              <a:buChar char="-"/>
            </a:pPr>
            <a:r>
              <a:rPr lang="en-US" dirty="0"/>
              <a:t>Communicate urgency by referencing real-world incidents and their business impacts.</a:t>
            </a:r>
          </a:p>
          <a:p>
            <a:pPr marL="171450" indent="-171450">
              <a:buFontTx/>
              <a:buChar char="-"/>
            </a:pPr>
            <a:r>
              <a:rPr lang="en-US" dirty="0"/>
              <a:t>Transforming Technical Debt into a Security Initiative: </a:t>
            </a:r>
          </a:p>
          <a:p>
            <a:pPr marL="171450" indent="-171450">
              <a:buFontTx/>
              <a:buChar char="-"/>
            </a:pPr>
            <a:r>
              <a:rPr lang="en-US" dirty="0"/>
              <a:t>Shift from reactive fixes to proactive management by integrating technical debt into enterprise risk management frameworks (e.g., COSO).</a:t>
            </a:r>
          </a:p>
          <a:p>
            <a:pPr marL="171450" indent="-171450">
              <a:buFontTx/>
              <a:buChar char="-"/>
            </a:pPr>
            <a:r>
              <a:rPr lang="en-US" dirty="0"/>
              <a:t>Foster a culture of continuous improvement through training and awareness. </a:t>
            </a:r>
          </a:p>
          <a:p>
            <a:pPr marL="171450" indent="-171450">
              <a:buFontTx/>
              <a:buChar char="-"/>
            </a:pPr>
            <a:endParaRPr lang="en-US" dirty="0"/>
          </a:p>
          <a:p>
            <a:pPr marL="0" indent="0">
              <a:buFontTx/>
              <a:buNone/>
            </a:pPr>
            <a:r>
              <a:rPr lang="en-US" dirty="0"/>
              <a:t>Key Takeaway:</a:t>
            </a:r>
          </a:p>
          <a:p>
            <a:pPr marL="0" indent="0">
              <a:buFontTx/>
              <a:buNone/>
            </a:pPr>
            <a:r>
              <a:rPr lang="en-US" dirty="0"/>
              <a:t>Strategic remediation transforms technical debt from a silent threat into a prioritized initiative by aligning efforts with business priorities and securing stakeholder support.</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Recap:  </a:t>
            </a:r>
          </a:p>
          <a:p>
            <a:r>
              <a:rPr lang="en-US" dirty="0"/>
              <a:t>-Technical debt fuels the attack chain, increasing cyber risks. </a:t>
            </a:r>
          </a:p>
          <a:p>
            <a:r>
              <a:rPr lang="en-US" dirty="0"/>
              <a:t>-Translating risks into business language secures executive and stakeholder buy-in. </a:t>
            </a:r>
          </a:p>
          <a:p>
            <a:r>
              <a:rPr lang="en-US" dirty="0"/>
              <a:t>-Strategic remediation prioritizes high-risk debts and aligns security needs with business goals.</a:t>
            </a:r>
          </a:p>
          <a:p>
            <a:endParaRPr lang="en-US" dirty="0"/>
          </a:p>
          <a:p>
            <a:r>
              <a:rPr lang="en-US" dirty="0"/>
              <a:t>Call to Action: Apply these communication and remediation strategies to influence decisions, secure business resources, and strengthen cybersecurity posture.</a:t>
            </a:r>
          </a:p>
          <a:p>
            <a:endParaRPr lang="en-US" dirty="0"/>
          </a:p>
          <a:p>
            <a:r>
              <a:rPr lang="en-US" dirty="0"/>
              <a:t>Closing Thought: By speaking security with a business accent, </a:t>
            </a:r>
            <a:r>
              <a:rPr lang="en-US" b="1" i="1" dirty="0"/>
              <a:t>you</a:t>
            </a:r>
            <a:r>
              <a:rPr lang="en-US" dirty="0"/>
              <a:t> will turn technical challenges into opportunities for organizational resilience, fostering collaboration and driving meaningful change.</a:t>
            </a:r>
          </a:p>
          <a:p>
            <a:endParaRPr lang="en-US" dirty="0"/>
          </a:p>
          <a:p>
            <a:r>
              <a:rPr lang="en-US" dirty="0"/>
              <a:t>In our brief time together we explored proven methods to transform tech debt as a </a:t>
            </a:r>
            <a:r>
              <a:rPr lang="en-US" sz="1200" b="0" i="0" kern="1200" dirty="0">
                <a:solidFill>
                  <a:schemeClr val="tx1"/>
                </a:solidFill>
                <a:effectLst/>
                <a:latin typeface="+mn-lt"/>
                <a:ea typeface="+mn-ea"/>
                <a:cs typeface="+mn-cs"/>
              </a:rPr>
              <a:t>silent threat into a prioritized security initiative reducing unexpected costs, minimizing attack surfaces, and transforming your team from </a:t>
            </a:r>
            <a:r>
              <a:rPr lang="en-US" sz="1200" b="0" i="0" kern="1200">
                <a:solidFill>
                  <a:schemeClr val="tx1"/>
                </a:solidFill>
                <a:effectLst/>
                <a:latin typeface="+mn-lt"/>
                <a:ea typeface="+mn-ea"/>
                <a:cs typeface="+mn-cs"/>
              </a:rPr>
              <a:t>the ones </a:t>
            </a:r>
            <a:r>
              <a:rPr lang="en-US" sz="1200" b="0" i="0" kern="1200" dirty="0">
                <a:solidFill>
                  <a:schemeClr val="tx1"/>
                </a:solidFill>
                <a:effectLst/>
                <a:latin typeface="+mn-lt"/>
                <a:ea typeface="+mn-ea"/>
                <a:cs typeface="+mn-cs"/>
              </a:rPr>
              <a:t>who have to say “No because of CVE”, into the team who says “Yes, how can I help you develop this safely”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Thank you for joining me.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 I’d love to know: Is this anyone’s first </a:t>
            </a:r>
            <a:r>
              <a:rPr lang="en-US" dirty="0" err="1"/>
              <a:t>BSides</a:t>
            </a:r>
            <a:r>
              <a:rPr lang="en-US" dirty="0"/>
              <a:t> conference?</a:t>
            </a:r>
          </a:p>
          <a:p>
            <a:pPr marL="171450" indent="-171450">
              <a:buFontTx/>
              <a:buChar char="-"/>
            </a:pPr>
            <a:endParaRPr lang="en-US" dirty="0"/>
          </a:p>
          <a:p>
            <a:pPr marL="171450" indent="-171450">
              <a:buFontTx/>
              <a:buChar char="-"/>
            </a:pPr>
            <a:r>
              <a:rPr lang="en-US" dirty="0"/>
              <a:t>- Raise your hand if that’s you!</a:t>
            </a:r>
          </a:p>
          <a:p>
            <a:pPr marL="0" indent="0">
              <a:buFontTx/>
              <a:buNone/>
            </a:pPr>
            <a:endParaRPr lang="en-US" dirty="0"/>
          </a:p>
          <a:p>
            <a:pPr marL="0" indent="0">
              <a:buFontTx/>
              <a:buNone/>
            </a:pPr>
            <a:r>
              <a:rPr lang="en-US" dirty="0"/>
              <a:t>(Pause for audience response)</a:t>
            </a:r>
          </a:p>
          <a:p>
            <a:pPr marL="171450" indent="-171450">
              <a:buFontTx/>
              <a:buChar char="-"/>
            </a:pPr>
            <a:endParaRPr lang="en-US" dirty="0"/>
          </a:p>
          <a:p>
            <a:pPr marL="171450" indent="-171450">
              <a:buFontTx/>
              <a:buChar char="-"/>
            </a:pPr>
            <a:r>
              <a:rPr lang="en-US" dirty="0"/>
              <a:t>Awesome! Welcome aboard! My first conference ever was this past April at </a:t>
            </a:r>
            <a:r>
              <a:rPr lang="en-US" dirty="0" err="1"/>
              <a:t>BSidesSLC</a:t>
            </a:r>
            <a:r>
              <a:rPr lang="en-US" dirty="0"/>
              <a:t>, and it was a total blast</a:t>
            </a:r>
          </a:p>
          <a:p>
            <a:pPr marL="171450" indent="-171450">
              <a:buFontTx/>
              <a:buChar char="-"/>
            </a:pPr>
            <a:endParaRPr lang="en-US" dirty="0"/>
          </a:p>
          <a:p>
            <a:pPr marL="171450" indent="-171450">
              <a:buFontTx/>
              <a:buChar char="-"/>
            </a:pPr>
            <a:r>
              <a:rPr lang="en-US" dirty="0"/>
              <a:t>If you were there too, give me a shout or a wave!</a:t>
            </a:r>
          </a:p>
          <a:p>
            <a:pPr marL="0" indent="0">
              <a:buFontTx/>
              <a:buNone/>
            </a:pPr>
            <a:endParaRPr lang="en-US" dirty="0"/>
          </a:p>
          <a:p>
            <a:pPr marL="0" indent="0">
              <a:buFontTx/>
              <a:buNone/>
            </a:pPr>
            <a:r>
              <a:rPr lang="en-US" dirty="0"/>
              <a:t>(Acknowledge responses)</a:t>
            </a:r>
          </a:p>
          <a:p>
            <a:pPr marL="171450" indent="-171450">
              <a:buFontTx/>
              <a:buChar char="-"/>
            </a:pPr>
            <a:endParaRPr lang="en-US" dirty="0"/>
          </a:p>
          <a:p>
            <a:pPr marL="171450" indent="-171450">
              <a:buFontTx/>
              <a:buChar char="-"/>
            </a:pPr>
            <a:r>
              <a:rPr lang="en-US" dirty="0"/>
              <a:t>These events are all about networking, learning and contributing to the community and profession, and I’m pumped to be here with you today.</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E7982-2BD7-BD92-42B3-B2B4D3C634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4E99E9-2E84-C687-0281-71DA61D913DB}"/>
              </a:ext>
            </a:extLst>
          </p:cNvPr>
          <p:cNvSpPr>
            <a:spLocks noGrp="1" noRot="1" noChangeAspect="1"/>
          </p:cNvSpPr>
          <p:nvPr>
            <p:ph type="sldImg"/>
          </p:nvPr>
        </p:nvSpPr>
        <p:spPr/>
        <p:txBody>
          <a:bodyPr/>
          <a:lstStyle/>
          <a:p>
            <a:endParaRPr/>
          </a:p>
        </p:txBody>
      </p:sp>
      <p:sp>
        <p:nvSpPr>
          <p:cNvPr id="3" name="Notes Placeholder 2">
            <a:extLst>
              <a:ext uri="{FF2B5EF4-FFF2-40B4-BE49-F238E27FC236}">
                <a16:creationId xmlns:a16="http://schemas.microsoft.com/office/drawing/2014/main" id="{7E062962-FF10-2898-F106-6899B033B3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4893F9-C0B3-9C04-77D0-9F4D69994674}"/>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434355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EF2DE-CB58-6FCD-3E96-96DDADCA0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25280A-9A27-C759-6F7B-6C6E0B33D56E}"/>
              </a:ext>
            </a:extLst>
          </p:cNvPr>
          <p:cNvSpPr>
            <a:spLocks noGrp="1" noRot="1" noChangeAspect="1"/>
          </p:cNvSpPr>
          <p:nvPr>
            <p:ph type="sldImg"/>
          </p:nvPr>
        </p:nvSpPr>
        <p:spPr/>
        <p:txBody>
          <a:bodyPr/>
          <a:lstStyle/>
          <a:p>
            <a:endParaRPr/>
          </a:p>
        </p:txBody>
      </p:sp>
      <p:sp>
        <p:nvSpPr>
          <p:cNvPr id="3" name="Notes Placeholder 2">
            <a:extLst>
              <a:ext uri="{FF2B5EF4-FFF2-40B4-BE49-F238E27FC236}">
                <a16:creationId xmlns:a16="http://schemas.microsoft.com/office/drawing/2014/main" id="{9705729F-0B50-8CDD-8504-50B510CA2E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B0AE55-F0E0-B321-8D74-7E632E6DE123}"/>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756718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My road to cybersecurity? Let’s just say it’s been a wild ride. I’ve scrubbed toilets, driven trains, and if you're wondering, yes, I was at the engineering console of the </a:t>
            </a:r>
            <a:r>
              <a:rPr lang="en-US" dirty="0" err="1"/>
              <a:t>FrontRunner</a:t>
            </a:r>
            <a:endParaRPr lang="en-US" dirty="0"/>
          </a:p>
          <a:p>
            <a:endParaRPr lang="en-US" dirty="0"/>
          </a:p>
          <a:p>
            <a:r>
              <a:rPr lang="en-US" dirty="0"/>
              <a:t>I've repaired phones, managed teams, worked help desks, and currently work for an inventory management software company providing cloud support</a:t>
            </a:r>
          </a:p>
          <a:p>
            <a:endParaRPr lang="en-US" dirty="0"/>
          </a:p>
          <a:p>
            <a:r>
              <a:rPr lang="en-US" dirty="0"/>
              <a:t>Each position has taught me something new whether it be grit, problem-solving, or how to pivot when things get messy</a:t>
            </a:r>
          </a:p>
          <a:p>
            <a:endParaRPr lang="en-US" dirty="0"/>
          </a:p>
          <a:p>
            <a:r>
              <a:rPr lang="en-US" dirty="0"/>
              <a:t>Those lessons are the backbone of what drives me to do what I do every day. </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I’ve had the opportunity to work with some heavy hitters such as Hershey's Chocolate, Pepsi, the U.S. Department of Homeland Security, the U.S. Army, the U.S. Air Force, and even NASA,</a:t>
            </a:r>
          </a:p>
          <a:p>
            <a:endParaRPr lang="en-US" dirty="0"/>
          </a:p>
          <a:p>
            <a:r>
              <a:rPr lang="en-US" dirty="0"/>
              <a:t>-I’m the Ambassador for the Northern Utah area for Simply Cyber, shoutout to #TeamSC!</a:t>
            </a:r>
          </a:p>
          <a:p>
            <a:r>
              <a:rPr lang="en-US" dirty="0"/>
              <a:t>-If you haven’t checked it out, Simply Cyber is a SANS-awarded podcast that runs every weekday. </a:t>
            </a:r>
          </a:p>
          <a:p>
            <a:r>
              <a:rPr lang="en-US" dirty="0"/>
              <a:t>	-It's been a goldmine for helping me to stay sharp in the industry, earn free CPEs, and make some incredible friends along the way. </a:t>
            </a:r>
          </a:p>
          <a:p>
            <a:endParaRPr lang="en-US" dirty="0"/>
          </a:p>
          <a:p>
            <a:r>
              <a:rPr lang="en-US" dirty="0"/>
              <a:t>-As the Ambassador for Northern Utah, I also run the Utah-based cyber channel in the Simply Cyber Discord. </a:t>
            </a:r>
          </a:p>
          <a:p>
            <a:r>
              <a:rPr lang="en-US" dirty="0"/>
              <a:t>	-You can check it out by visiting simplycyber.io/discord</a:t>
            </a:r>
          </a:p>
          <a:p>
            <a:endParaRPr lang="en-US" dirty="0"/>
          </a:p>
          <a:p>
            <a:r>
              <a:rPr lang="en-US" dirty="0"/>
              <a:t>I’ve worked through two DDoS attacks in my career. Both of those moments instilled in me a deeper ability to stay cool and remain efficient under pressure, while providing an effective solution at the same time.</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Why share all this?</a:t>
            </a:r>
          </a:p>
          <a:p>
            <a:endParaRPr lang="en-US" dirty="0"/>
          </a:p>
          <a:p>
            <a:r>
              <a:rPr lang="en-US" dirty="0"/>
              <a:t>Because cybersecurity isn’t just scripts, logs, and getting through firewalls.</a:t>
            </a:r>
          </a:p>
          <a:p>
            <a:endParaRPr lang="en-US" dirty="0"/>
          </a:p>
          <a:p>
            <a:r>
              <a:rPr lang="en-US" dirty="0"/>
              <a:t>It’s about the people behind each project, each team, each interaction, and the experiences that shape us.</a:t>
            </a:r>
          </a:p>
          <a:p>
            <a:endParaRPr lang="en-US" dirty="0"/>
          </a:p>
          <a:p>
            <a:r>
              <a:rPr lang="en-US" dirty="0"/>
              <a:t>Today, I’m here to talk about turning challenges into strengths, and I can’t wait to dive in with you, so let’s get started!</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 - A 2021 IBM report estimates the average cost of a data breach at $4.25 million, highlighting its financial impact for businesses. </a:t>
            </a:r>
          </a:p>
          <a:p>
            <a:endParaRPr lang="en-US" dirty="0"/>
          </a:p>
          <a:p>
            <a:r>
              <a:rPr lang="en-US" dirty="0"/>
              <a:t> - Technical Debt as a Hidden Threat: Outdated systems, unpatched software, and misconfigurations create vulnerabilities that adversaries exploit, increasing the risk of breaches like the 2017 Equifax incident. </a:t>
            </a:r>
          </a:p>
          <a:p>
            <a:endParaRPr lang="en-US" dirty="0"/>
          </a:p>
          <a:p>
            <a:r>
              <a:rPr lang="en-US" dirty="0"/>
              <a:t> - Technical debt amounts to 20-40% of an organization's technology estate value, positioning it as a business risk multiplier.</a:t>
            </a:r>
          </a:p>
          <a:p>
            <a:endParaRPr lang="en-US" dirty="0"/>
          </a:p>
          <a:p>
            <a:r>
              <a:rPr lang="en-US" dirty="0"/>
              <a:t>-Bridging Perspectives: Effective communication translates technical risks into business terms (e.g., financial losses, reputational damage), securing executive buy-in and resources.</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Engage the Audience: Start with a relatable question, e.g., “What would a week-long system outage cost your business?” to highlight cybersecurity’s relevance.</a:t>
            </a:r>
          </a:p>
          <a:p>
            <a:pPr marL="171450" indent="-171450">
              <a:buFontTx/>
              <a:buChar char="-"/>
            </a:pPr>
            <a:endParaRPr lang="en-US" dirty="0"/>
          </a:p>
          <a:p>
            <a:pPr marL="171450" indent="-171450">
              <a:buFontTx/>
              <a:buChar char="-"/>
            </a:pPr>
            <a:r>
              <a:rPr lang="en-US" dirty="0"/>
              <a:t>"Does anyone know how much a day-long outage would cost your organization?" </a:t>
            </a:r>
          </a:p>
          <a:p>
            <a:pPr marL="171450" indent="-171450">
              <a:buFontTx/>
              <a:buChar char="-"/>
            </a:pPr>
            <a:endParaRPr lang="en-US" dirty="0"/>
          </a:p>
          <a:p>
            <a:pPr marL="171450" indent="-171450">
              <a:buFontTx/>
              <a:buChar char="-"/>
            </a:pPr>
            <a:r>
              <a:rPr lang="en-US" dirty="0"/>
              <a:t>*pause* </a:t>
            </a:r>
          </a:p>
          <a:p>
            <a:pPr marL="171450" indent="-171450">
              <a:buFontTx/>
              <a:buChar char="-"/>
            </a:pPr>
            <a:endParaRPr lang="en-US" dirty="0"/>
          </a:p>
          <a:p>
            <a:pPr marL="171450" indent="-171450">
              <a:buFontTx/>
              <a:buChar char="-"/>
            </a:pPr>
            <a:r>
              <a:rPr lang="en-US" dirty="0"/>
              <a:t>“A week?" </a:t>
            </a:r>
          </a:p>
          <a:p>
            <a:pPr marL="171450" indent="-171450">
              <a:buFontTx/>
              <a:buChar char="-"/>
            </a:pPr>
            <a:endParaRPr lang="en-US" dirty="0"/>
          </a:p>
          <a:p>
            <a:pPr marL="171450" indent="-171450">
              <a:buFontTx/>
              <a:buChar char="-"/>
            </a:pPr>
            <a:r>
              <a:rPr lang="en-US" dirty="0"/>
              <a:t>*pause* </a:t>
            </a:r>
          </a:p>
          <a:p>
            <a:pPr marL="171450" indent="-171450">
              <a:buFontTx/>
              <a:buChar char="-"/>
            </a:pPr>
            <a:endParaRPr lang="en-US" dirty="0"/>
          </a:p>
          <a:p>
            <a:pPr marL="171450" indent="-171450">
              <a:buFontTx/>
              <a:buChar char="-"/>
            </a:pPr>
            <a:r>
              <a:rPr lang="en-US" dirty="0"/>
              <a:t>“A month?”</a:t>
            </a:r>
          </a:p>
          <a:p>
            <a:pPr marL="171450" indent="-171450">
              <a:buFontTx/>
              <a:buChar char="-"/>
            </a:pPr>
            <a:endParaRPr lang="en-US" dirty="0"/>
          </a:p>
          <a:p>
            <a:pPr marL="171450" indent="-171450">
              <a:buFontTx/>
              <a:buChar char="-"/>
            </a:pPr>
            <a:r>
              <a:rPr lang="en-US" dirty="0"/>
              <a:t>"Think of technical debt like rust on a bridge. At first it seems cosmetic, but left unchecked it weakens the entire structure. 'Good enough' might hold for now, but it inevitably multiplies risk until the bridge, your infrastructure, fails."</a:t>
            </a:r>
          </a:p>
          <a:p>
            <a:pPr marL="171450" indent="-171450">
              <a:buFontTx/>
              <a:buChar char="-"/>
            </a:pPr>
            <a:endParaRPr lang="en-US" dirty="0"/>
          </a:p>
          <a:p>
            <a:pPr marL="0" indent="0">
              <a:buFontTx/>
              <a:buNone/>
            </a:pPr>
            <a:r>
              <a:rPr lang="en-US" dirty="0"/>
              <a:t>-Keep It Concise: Use clear, non-technical language to ensure accessibility for all attendees.</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Introduce Lockheed Martin’s Cyber Kill Chain, a seven-stage model of cyber attacks: Reconnaissance, Weaponization, Delivery, Exploitation, Installation, Command &amp; Control, and Actions on Objectives</a:t>
            </a:r>
          </a:p>
          <a:p>
            <a:endParaRPr lang="en-US" dirty="0"/>
          </a:p>
          <a:p>
            <a:r>
              <a:rPr lang="en-US" sz="1200" b="0" i="0" kern="1200" dirty="0">
                <a:solidFill>
                  <a:schemeClr val="tx1"/>
                </a:solidFill>
                <a:effectLst/>
                <a:latin typeface="+mn-lt"/>
                <a:ea typeface="+mn-ea"/>
                <a:cs typeface="+mn-cs"/>
              </a:rPr>
              <a:t>The classic seven stages are:</a:t>
            </a:r>
          </a:p>
          <a:p>
            <a:r>
              <a:rPr lang="en-US" sz="1200" b="0" i="0" kern="1200" dirty="0">
                <a:solidFill>
                  <a:schemeClr val="tx1"/>
                </a:solidFill>
                <a:effectLst/>
                <a:latin typeface="+mn-lt"/>
                <a:ea typeface="+mn-ea"/>
                <a:cs typeface="+mn-cs"/>
              </a:rPr>
              <a:t>1. Reconnaissance- Attackers gather information about the target—such as vulnerabilities, technologies used, and organizational structure—using public sources, social engineering, or network scanning.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Weaponization- Cyber adversaries create or tailor malware, viruses, or exploit code specifically for the discovered vulnerabilities, bundling payloads and exploits into a deliverable format (often via automated tools).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Delivery- The payload is transmitted to the target, most commonly through email attachments, malicious links, compromised websites, or USB devices.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Exploitation- The delivered malicious code is executed on the victim’s system, taking advantage of vulnerabilities to gain initial access.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Installation- Attackers install malware or backdoors, establishing a persistent presence on the target system for future access.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Command and Control (C2)- The attacker establishes communication channels to remotely control the infected system, exfiltrate data, or issue further instructions to the malware.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Actions on Objectives- The final step involves carrying out the attacker’s goals, such as data theft, destruction, ransomware deployment, or espionage.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Key Context:</a:t>
            </a:r>
          </a:p>
          <a:p>
            <a:r>
              <a:rPr lang="en-US" sz="1200" b="0" i="0" kern="1200" dirty="0">
                <a:solidFill>
                  <a:schemeClr val="tx1"/>
                </a:solidFill>
                <a:effectLst/>
                <a:latin typeface="+mn-lt"/>
                <a:ea typeface="+mn-ea"/>
                <a:cs typeface="+mn-cs"/>
              </a:rPr>
              <a:t>The Cyber Kill Chain was adapted from the military concept of the kill chain, emphasizing that if defenders disrupt any stage, the attack can be contained or stopped.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particularly effective for modeling Advanced Persistent Threats (APTs) and enables organizations to strengthen defenses at each stage, from perimeter monitoring to internal detection and incident response.</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2017 Equifax Breach: An unpatched Apache Struts vulnerability led to a data breach affecting 147 million people, costing $1.4 billion in damages.   </a:t>
            </a:r>
          </a:p>
          <a:p>
            <a:pPr marL="171450" indent="-171450">
              <a:buFontTx/>
              <a:buChar char="-"/>
            </a:pPr>
            <a:endParaRPr lang="en-US" dirty="0"/>
          </a:p>
          <a:p>
            <a:pPr marL="171450" indent="-171450">
              <a:buFontTx/>
              <a:buChar char="-"/>
            </a:pPr>
            <a:r>
              <a:rPr lang="en-US" dirty="0"/>
              <a:t>Timeline: Disclosed March 7, 2017; DHS notified Equifax March 8; internal patching failed; exploited May 13-July 29, 2017.      </a:t>
            </a:r>
          </a:p>
          <a:p>
            <a:pPr marL="171450" indent="-171450">
              <a:buFontTx/>
              <a:buChar char="-"/>
            </a:pPr>
            <a:endParaRPr lang="en-US" dirty="0"/>
          </a:p>
          <a:p>
            <a:pPr marL="171450" indent="-171450">
              <a:buFontTx/>
              <a:buChar char="-"/>
            </a:pPr>
            <a:r>
              <a:rPr lang="en-US" dirty="0"/>
              <a:t>Key technical debt factors: incomplete IT asset inventory, failed patch management, expired security certificates due to disabled monitoring for 19 months, and legacy system complexity from the 1970s. </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8.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31.svg"/><Relationship Id="rId4" Type="http://schemas.openxmlformats.org/officeDocument/2006/relationships/image" Target="../media/image29.sv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creativecommons.org/licenses/by-nc/3.0/" TargetMode="External"/><Relationship Id="rId5" Type="http://schemas.openxmlformats.org/officeDocument/2006/relationships/hyperlink" Target="https://www.flickr.com/photos/sahtuwildlife/356185544" TargetMode="Externa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8" Type="http://schemas.openxmlformats.org/officeDocument/2006/relationships/hyperlink" Target="https://discord.gg/hacksmarter" TargetMode="External"/><Relationship Id="rId3" Type="http://schemas.openxmlformats.org/officeDocument/2006/relationships/hyperlink" Target="https://www.simplycyber.io/discord" TargetMode="External"/><Relationship Id="rId7" Type="http://schemas.openxmlformats.org/officeDocument/2006/relationships/hyperlink" Target="https://discord.gg/bootdotdev" TargetMode="External"/><Relationship Id="rId12" Type="http://schemas.openxmlformats.org/officeDocument/2006/relationships/hyperlink" Target="https://discord.gg/certstation"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discord.gg/U6UJsZhnxv" TargetMode="External"/><Relationship Id="rId11" Type="http://schemas.openxmlformats.org/officeDocument/2006/relationships/hyperlink" Target="https://discord.gg/cyberinfo" TargetMode="External"/><Relationship Id="rId5" Type="http://schemas.openxmlformats.org/officeDocument/2006/relationships/hyperlink" Target="https://discord.gg/saintcon" TargetMode="External"/><Relationship Id="rId10" Type="http://schemas.openxmlformats.org/officeDocument/2006/relationships/hyperlink" Target="https://discord.gg/hacktoria-1129478426160533615" TargetMode="External"/><Relationship Id="rId4" Type="http://schemas.openxmlformats.org/officeDocument/2006/relationships/hyperlink" Target="https://discord.gg/RJHqkThRKR" TargetMode="External"/><Relationship Id="rId9" Type="http://schemas.openxmlformats.org/officeDocument/2006/relationships/hyperlink" Target="https://discord.gg/bhis"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discord.gg/jNHU88WHYN" TargetMode="External"/><Relationship Id="rId13" Type="http://schemas.openxmlformats.org/officeDocument/2006/relationships/hyperlink" Target="https://discord.gg/PuEMwyGzWd" TargetMode="External"/><Relationship Id="rId3" Type="http://schemas.openxmlformats.org/officeDocument/2006/relationships/hyperlink" Target="https://discord.gg/lockpicking" TargetMode="External"/><Relationship Id="rId7" Type="http://schemas.openxmlformats.org/officeDocument/2006/relationships/hyperlink" Target="https://discord.gg/digital-forensics-427876741990711298" TargetMode="External"/><Relationship Id="rId12" Type="http://schemas.openxmlformats.org/officeDocument/2006/relationships/hyperlink" Target="https://discord.gg/hackthebox"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discord.gg/uP8t6RH2ZX" TargetMode="External"/><Relationship Id="rId11" Type="http://schemas.openxmlformats.org/officeDocument/2006/relationships/hyperlink" Target="https://discord.gg/8H9EUhVddC" TargetMode="External"/><Relationship Id="rId5" Type="http://schemas.openxmlformats.org/officeDocument/2006/relationships/hyperlink" Target="https://discord.gg/reconinfosec" TargetMode="External"/><Relationship Id="rId15" Type="http://schemas.openxmlformats.org/officeDocument/2006/relationships/hyperlink" Target="https://discord.gg/KB62Bs2aYz" TargetMode="External"/><Relationship Id="rId10" Type="http://schemas.openxmlformats.org/officeDocument/2006/relationships/hyperlink" Target="https://discord.gg/QQfMN5Z9Zu" TargetMode="External"/><Relationship Id="rId4" Type="http://schemas.openxmlformats.org/officeDocument/2006/relationships/hyperlink" Target="https://discord.gg/yyDGweSvdJ" TargetMode="External"/><Relationship Id="rId9" Type="http://schemas.openxmlformats.org/officeDocument/2006/relationships/hyperlink" Target="https://discord.gg/myDs45F3nm" TargetMode="External"/><Relationship Id="rId14" Type="http://schemas.openxmlformats.org/officeDocument/2006/relationships/hyperlink" Target="https://discord.gg/sgEHEyjPwu"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31C3A"/>
        </a:solidFill>
        <a:effectLst/>
      </p:bgPr>
    </p:bg>
    <p:spTree>
      <p:nvGrpSpPr>
        <p:cNvPr id="1" name=""/>
        <p:cNvGrpSpPr/>
        <p:nvPr/>
      </p:nvGrpSpPr>
      <p:grpSpPr>
        <a:xfrm>
          <a:off x="0" y="0"/>
          <a:ext cx="0" cy="0"/>
          <a:chOff x="0" y="0"/>
          <a:chExt cx="0" cy="0"/>
        </a:xfrm>
      </p:grpSpPr>
      <p:pic>
        <p:nvPicPr>
          <p:cNvPr id="2" name="Image 0" descr="/home/oai/share/14908afa-de47-414c-b71b-ce5c88b0c667.png"/>
          <p:cNvPicPr>
            <a:picLocks noChangeAspect="1"/>
          </p:cNvPicPr>
          <p:nvPr/>
        </p:nvPicPr>
        <p:blipFill>
          <a:blip r:embed="rId3"/>
          <a:srcRect l="22741" r="22741"/>
          <a:stretch/>
        </p:blipFill>
        <p:spPr>
          <a:xfrm>
            <a:off x="4937760" y="0"/>
            <a:ext cx="4206240" cy="5143500"/>
          </a:xfrm>
          <a:prstGeom prst="rect">
            <a:avLst/>
          </a:prstGeom>
        </p:spPr>
      </p:pic>
      <p:sp>
        <p:nvSpPr>
          <p:cNvPr id="3" name="Text 0"/>
          <p:cNvSpPr/>
          <p:nvPr/>
        </p:nvSpPr>
        <p:spPr>
          <a:xfrm>
            <a:off x="457200" y="925830"/>
            <a:ext cx="4480560" cy="1645920"/>
          </a:xfrm>
          <a:prstGeom prst="rect">
            <a:avLst/>
          </a:prstGeom>
          <a:noFill/>
          <a:ln/>
        </p:spPr>
        <p:txBody>
          <a:bodyPr wrap="square" rtlCol="0" anchor="ctr"/>
          <a:lstStyle/>
          <a:p>
            <a:pPr marL="0" indent="0" algn="l">
              <a:buNone/>
            </a:pPr>
            <a:r>
              <a:rPr lang="en-US" sz="4000" b="1" dirty="0">
                <a:solidFill>
                  <a:srgbClr val="FCA311"/>
                </a:solidFill>
              </a:rPr>
              <a:t>Debt &amp; Disaster</a:t>
            </a:r>
            <a:endParaRPr lang="en-US" sz="4000" dirty="0"/>
          </a:p>
          <a:p>
            <a:pPr marL="0" indent="0" algn="l">
              <a:buNone/>
            </a:pPr>
            <a:r>
              <a:rPr lang="en-US" sz="2000" dirty="0">
                <a:solidFill>
                  <a:srgbClr val="E5E5E5"/>
                </a:solidFill>
              </a:rPr>
              <a:t>How “Good Enough” Breeds Breaches</a:t>
            </a:r>
            <a:endParaRPr lang="en-US" sz="2000" dirty="0"/>
          </a:p>
        </p:txBody>
      </p:sp>
      <p:sp>
        <p:nvSpPr>
          <p:cNvPr id="4" name="Text 1"/>
          <p:cNvSpPr/>
          <p:nvPr/>
        </p:nvSpPr>
        <p:spPr>
          <a:xfrm>
            <a:off x="457200" y="3120390"/>
            <a:ext cx="4480560" cy="1097280"/>
          </a:xfrm>
          <a:prstGeom prst="rect">
            <a:avLst/>
          </a:prstGeom>
          <a:noFill/>
          <a:ln/>
        </p:spPr>
        <p:txBody>
          <a:bodyPr wrap="square" rtlCol="0" anchor="ctr"/>
          <a:lstStyle/>
          <a:p>
            <a:r>
              <a:rPr lang="en-US" sz="1200" dirty="0">
                <a:solidFill>
                  <a:srgbClr val="A4B2C6"/>
                </a:solidFill>
              </a:rPr>
              <a:t>Danny Page</a:t>
            </a:r>
          </a:p>
          <a:p>
            <a:r>
              <a:rPr lang="en-US" sz="1200" dirty="0">
                <a:solidFill>
                  <a:srgbClr val="A4B2C6"/>
                </a:solidFill>
              </a:rPr>
              <a:t>Cloud Support Specialist</a:t>
            </a:r>
            <a:endParaRPr lang="en-US" sz="1200" dirty="0"/>
          </a:p>
          <a:p>
            <a:pPr marL="0" indent="0">
              <a:buNone/>
            </a:pPr>
            <a:r>
              <a:rPr lang="en-US" sz="1200" dirty="0">
                <a:solidFill>
                  <a:srgbClr val="A4B2C6"/>
                </a:solidFill>
              </a:rPr>
              <a:t>Simply Cyber Northern‑Utah Community Ambassador</a:t>
            </a:r>
            <a:endParaRPr lang="en-US" sz="1200" dirty="0"/>
          </a:p>
          <a:p>
            <a:pPr marL="0" indent="0">
              <a:buNone/>
            </a:pPr>
            <a:r>
              <a:rPr lang="en-US" sz="1200" dirty="0">
                <a:solidFill>
                  <a:srgbClr val="A4B2C6"/>
                </a:solidFill>
              </a:rPr>
              <a:t>SSCP, Project+, Security+, Network+, A+, Linux Essentials, ITIL</a:t>
            </a:r>
          </a:p>
          <a:p>
            <a:r>
              <a:rPr lang="en-US" sz="1200" b="1" dirty="0" err="1">
                <a:solidFill>
                  <a:srgbClr val="FCA311"/>
                </a:solidFill>
              </a:rPr>
              <a:t>BSidesCache</a:t>
            </a:r>
            <a:r>
              <a:rPr lang="en-US" sz="1200" b="1" dirty="0">
                <a:solidFill>
                  <a:srgbClr val="FCA311"/>
                </a:solidFill>
              </a:rPr>
              <a:t> 2025</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4">
    <p:bg>
      <p:bgPr>
        <a:solidFill>
          <a:srgbClr val="031C3A"/>
        </a:solidFill>
        <a:effectLst/>
      </p:bgPr>
    </p:bg>
    <p:spTree>
      <p:nvGrpSpPr>
        <p:cNvPr id="1" name=""/>
        <p:cNvGrpSpPr/>
        <p:nvPr/>
      </p:nvGrpSpPr>
      <p:grpSpPr>
        <a:xfrm>
          <a:off x="0" y="0"/>
          <a:ext cx="0" cy="0"/>
          <a:chOff x="0" y="0"/>
          <a:chExt cx="0" cy="0"/>
        </a:xfrm>
      </p:grpSpPr>
      <p:sp>
        <p:nvSpPr>
          <p:cNvPr id="5" name="Shape 13">
            <a:extLst>
              <a:ext uri="{FF2B5EF4-FFF2-40B4-BE49-F238E27FC236}">
                <a16:creationId xmlns:a16="http://schemas.microsoft.com/office/drawing/2014/main" id="{05ABDA0B-C87F-05E0-A0A6-6A7CEB8F99D8}"/>
              </a:ext>
            </a:extLst>
          </p:cNvPr>
          <p:cNvSpPr/>
          <p:nvPr/>
        </p:nvSpPr>
        <p:spPr>
          <a:xfrm>
            <a:off x="457199" y="1280160"/>
            <a:ext cx="5303520" cy="2973058"/>
          </a:xfrm>
          <a:prstGeom prst="roundRect">
            <a:avLst>
              <a:gd name="adj" fmla="val 8333"/>
            </a:avLst>
          </a:prstGeom>
          <a:solidFill>
            <a:srgbClr val="0A3D62"/>
          </a:solidFill>
          <a:ln w="12700">
            <a:solidFill>
              <a:srgbClr val="2EC4B6"/>
            </a:solidFill>
            <a:prstDash val="solid"/>
          </a:ln>
        </p:spPr>
        <p:txBody>
          <a:bodyPr/>
          <a:lstStyle/>
          <a:p>
            <a:endParaRPr/>
          </a:p>
        </p:txBody>
      </p:sp>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600" b="1" dirty="0">
                <a:solidFill>
                  <a:srgbClr val="FCA311"/>
                </a:solidFill>
              </a:rPr>
              <a:t>Case Study: SolarWinds Attack (2020)</a:t>
            </a:r>
            <a:endParaRPr lang="en-US" sz="2600" dirty="0"/>
          </a:p>
        </p:txBody>
      </p:sp>
      <p:sp>
        <p:nvSpPr>
          <p:cNvPr id="3" name="Text 1"/>
          <p:cNvSpPr/>
          <p:nvPr/>
        </p:nvSpPr>
        <p:spPr>
          <a:xfrm>
            <a:off x="560384" y="1376703"/>
            <a:ext cx="5303520" cy="2743200"/>
          </a:xfrm>
          <a:prstGeom prst="rect">
            <a:avLst/>
          </a:prstGeom>
          <a:noFill/>
          <a:ln/>
        </p:spPr>
        <p:txBody>
          <a:bodyPr wrap="square" rtlCol="0" anchor="ctr"/>
          <a:lstStyle/>
          <a:p>
            <a:r>
              <a:rPr lang="en-US" sz="1600" dirty="0">
                <a:solidFill>
                  <a:schemeClr val="bg1"/>
                </a:solidFill>
              </a:rPr>
              <a:t>Impact:</a:t>
            </a:r>
          </a:p>
          <a:p>
            <a:pPr marL="285750" indent="-285750">
              <a:buFont typeface="Arial" panose="020B0604020202020204" pitchFamily="34" charset="0"/>
              <a:buChar char="•"/>
            </a:pPr>
            <a:r>
              <a:rPr lang="en-US" sz="1600" dirty="0">
                <a:solidFill>
                  <a:schemeClr val="bg1"/>
                </a:solidFill>
              </a:rPr>
              <a:t>18,000+ organizations affected</a:t>
            </a:r>
          </a:p>
          <a:p>
            <a:endParaRPr lang="en-US" sz="1600" dirty="0">
              <a:solidFill>
                <a:schemeClr val="bg1"/>
              </a:solidFill>
            </a:endParaRPr>
          </a:p>
          <a:p>
            <a:r>
              <a:rPr lang="en-US" sz="1600" dirty="0">
                <a:solidFill>
                  <a:schemeClr val="bg1"/>
                </a:solidFill>
              </a:rPr>
              <a:t>Timeline:</a:t>
            </a:r>
          </a:p>
          <a:p>
            <a:pPr marL="285750" indent="-285750">
              <a:buFont typeface="Arial" panose="020B0604020202020204" pitchFamily="34" charset="0"/>
              <a:buChar char="•"/>
            </a:pPr>
            <a:r>
              <a:rPr lang="en-US" sz="1600" dirty="0">
                <a:solidFill>
                  <a:schemeClr val="bg1"/>
                </a:solidFill>
              </a:rPr>
              <a:t>Compromised update: Sept 2019</a:t>
            </a:r>
          </a:p>
          <a:p>
            <a:pPr marL="285750" indent="-285750">
              <a:buFont typeface="Arial" panose="020B0604020202020204" pitchFamily="34" charset="0"/>
              <a:buChar char="•"/>
            </a:pPr>
            <a:r>
              <a:rPr lang="en-US" sz="1600" dirty="0">
                <a:solidFill>
                  <a:schemeClr val="bg1"/>
                </a:solidFill>
              </a:rPr>
              <a:t>Undetected for 15 months</a:t>
            </a:r>
          </a:p>
          <a:p>
            <a:pPr marL="285750" indent="-285750">
              <a:buFont typeface="Arial" panose="020B0604020202020204" pitchFamily="34" charset="0"/>
              <a:buChar char="•"/>
            </a:pPr>
            <a:r>
              <a:rPr lang="en-US" sz="1600" dirty="0">
                <a:solidFill>
                  <a:schemeClr val="bg1"/>
                </a:solidFill>
              </a:rPr>
              <a:t>Discovered: Dec 2020</a:t>
            </a:r>
          </a:p>
          <a:p>
            <a:endParaRPr lang="en-US" sz="1600" dirty="0">
              <a:solidFill>
                <a:schemeClr val="bg1"/>
              </a:solidFill>
            </a:endParaRPr>
          </a:p>
          <a:p>
            <a:r>
              <a:rPr lang="en-US" sz="1600" dirty="0">
                <a:solidFill>
                  <a:schemeClr val="bg1"/>
                </a:solidFill>
              </a:rPr>
              <a:t>Key Risk:</a:t>
            </a:r>
          </a:p>
          <a:p>
            <a:pPr marL="285750" indent="-285750">
              <a:buFont typeface="Arial" panose="020B0604020202020204" pitchFamily="34" charset="0"/>
              <a:buChar char="•"/>
            </a:pPr>
            <a:r>
              <a:rPr lang="en-US" sz="1600" dirty="0">
                <a:solidFill>
                  <a:schemeClr val="bg1"/>
                </a:solidFill>
              </a:rPr>
              <a:t>Inherited technical debt from third-party software supply chain</a:t>
            </a:r>
          </a:p>
        </p:txBody>
      </p:sp>
      <p:pic>
        <p:nvPicPr>
          <p:cNvPr id="4" name="Image 0" descr="/home/oai/share/e47773d5-3117-43e9-b136-429650c1b725.png"/>
          <p:cNvPicPr>
            <a:picLocks noChangeAspect="1"/>
          </p:cNvPicPr>
          <p:nvPr/>
        </p:nvPicPr>
        <p:blipFill>
          <a:blip r:embed="rId3"/>
          <a:srcRect l="16667" r="16667"/>
          <a:stretch/>
        </p:blipFill>
        <p:spPr>
          <a:xfrm>
            <a:off x="5943600" y="1280160"/>
            <a:ext cx="2743200" cy="2743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5">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548640"/>
          </a:xfrm>
          <a:prstGeom prst="rect">
            <a:avLst/>
          </a:prstGeom>
          <a:noFill/>
          <a:ln/>
        </p:spPr>
        <p:txBody>
          <a:bodyPr wrap="square" rtlCol="0" anchor="ctr"/>
          <a:lstStyle/>
          <a:p>
            <a:pPr marL="0" indent="0">
              <a:buNone/>
            </a:pPr>
            <a:r>
              <a:rPr lang="en-US" sz="2600" b="1" dirty="0">
                <a:solidFill>
                  <a:srgbClr val="FCA311"/>
                </a:solidFill>
              </a:rPr>
              <a:t>Kill Chain × Technical Debt</a:t>
            </a:r>
            <a:endParaRPr lang="en-US" sz="2600" dirty="0"/>
          </a:p>
        </p:txBody>
      </p:sp>
      <p:sp>
        <p:nvSpPr>
          <p:cNvPr id="3" name="Shape 1"/>
          <p:cNvSpPr/>
          <p:nvPr/>
        </p:nvSpPr>
        <p:spPr>
          <a:xfrm>
            <a:off x="457200" y="128016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4" name="Text 2"/>
          <p:cNvSpPr/>
          <p:nvPr/>
        </p:nvSpPr>
        <p:spPr>
          <a:xfrm>
            <a:off x="548640" y="1371600"/>
            <a:ext cx="3657600" cy="365760"/>
          </a:xfrm>
          <a:prstGeom prst="rect">
            <a:avLst/>
          </a:prstGeom>
          <a:noFill/>
          <a:ln/>
        </p:spPr>
        <p:txBody>
          <a:bodyPr wrap="square" rtlCol="0" anchor="ctr"/>
          <a:lstStyle/>
          <a:p>
            <a:pPr marL="0" indent="0">
              <a:buNone/>
            </a:pPr>
            <a:r>
              <a:rPr lang="en-US" sz="1400" b="1" dirty="0">
                <a:solidFill>
                  <a:srgbClr val="FCA311"/>
                </a:solidFill>
              </a:rPr>
              <a:t>Recon — </a:t>
            </a:r>
            <a:r>
              <a:rPr lang="en-US" sz="1200" dirty="0">
                <a:solidFill>
                  <a:srgbClr val="E5E5E5"/>
                </a:solidFill>
              </a:rPr>
              <a:t>Outdated or exposed assets ease discovery</a:t>
            </a:r>
            <a:endParaRPr lang="en-US" sz="1400" dirty="0"/>
          </a:p>
        </p:txBody>
      </p:sp>
      <p:sp>
        <p:nvSpPr>
          <p:cNvPr id="5" name="Shape 3"/>
          <p:cNvSpPr/>
          <p:nvPr/>
        </p:nvSpPr>
        <p:spPr>
          <a:xfrm>
            <a:off x="4572000" y="128016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6" name="Text 4"/>
          <p:cNvSpPr/>
          <p:nvPr/>
        </p:nvSpPr>
        <p:spPr>
          <a:xfrm>
            <a:off x="4663440" y="1371600"/>
            <a:ext cx="3657600" cy="365760"/>
          </a:xfrm>
          <a:prstGeom prst="rect">
            <a:avLst/>
          </a:prstGeom>
          <a:noFill/>
          <a:ln/>
        </p:spPr>
        <p:txBody>
          <a:bodyPr wrap="square" rtlCol="0" anchor="ctr"/>
          <a:lstStyle/>
          <a:p>
            <a:pPr marL="0" indent="0">
              <a:buNone/>
            </a:pPr>
            <a:r>
              <a:rPr lang="en-US" sz="1400" b="1" dirty="0">
                <a:solidFill>
                  <a:srgbClr val="FCA311"/>
                </a:solidFill>
              </a:rPr>
              <a:t>Weaponize — </a:t>
            </a:r>
            <a:r>
              <a:rPr lang="en-US" sz="1200" dirty="0">
                <a:solidFill>
                  <a:srgbClr val="E5E5E5"/>
                </a:solidFill>
              </a:rPr>
              <a:t>Legacy software offers ready exploits</a:t>
            </a:r>
            <a:endParaRPr lang="en-US" sz="1400" dirty="0"/>
          </a:p>
        </p:txBody>
      </p:sp>
      <p:sp>
        <p:nvSpPr>
          <p:cNvPr id="7" name="Shape 5"/>
          <p:cNvSpPr/>
          <p:nvPr/>
        </p:nvSpPr>
        <p:spPr>
          <a:xfrm>
            <a:off x="457200" y="201168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8" name="Text 6"/>
          <p:cNvSpPr/>
          <p:nvPr/>
        </p:nvSpPr>
        <p:spPr>
          <a:xfrm>
            <a:off x="548640" y="2103120"/>
            <a:ext cx="3657600" cy="365760"/>
          </a:xfrm>
          <a:prstGeom prst="rect">
            <a:avLst/>
          </a:prstGeom>
          <a:noFill/>
          <a:ln/>
        </p:spPr>
        <p:txBody>
          <a:bodyPr wrap="square" rtlCol="0" anchor="ctr"/>
          <a:lstStyle/>
          <a:p>
            <a:pPr marL="0" indent="0">
              <a:buNone/>
            </a:pPr>
            <a:r>
              <a:rPr lang="en-US" sz="1400" b="1" dirty="0">
                <a:solidFill>
                  <a:srgbClr val="FCA311"/>
                </a:solidFill>
              </a:rPr>
              <a:t>Deliver — </a:t>
            </a:r>
            <a:r>
              <a:rPr lang="en-US" sz="1200" dirty="0">
                <a:solidFill>
                  <a:srgbClr val="E5E5E5"/>
                </a:solidFill>
              </a:rPr>
              <a:t>Weak controls allow payload delivery</a:t>
            </a:r>
            <a:endParaRPr lang="en-US" sz="1400" dirty="0"/>
          </a:p>
        </p:txBody>
      </p:sp>
      <p:sp>
        <p:nvSpPr>
          <p:cNvPr id="9" name="Shape 7"/>
          <p:cNvSpPr/>
          <p:nvPr/>
        </p:nvSpPr>
        <p:spPr>
          <a:xfrm>
            <a:off x="4572000" y="201168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10" name="Text 8"/>
          <p:cNvSpPr/>
          <p:nvPr/>
        </p:nvSpPr>
        <p:spPr>
          <a:xfrm>
            <a:off x="4663440" y="2103120"/>
            <a:ext cx="3657600" cy="365760"/>
          </a:xfrm>
          <a:prstGeom prst="rect">
            <a:avLst/>
          </a:prstGeom>
          <a:noFill/>
          <a:ln/>
        </p:spPr>
        <p:txBody>
          <a:bodyPr wrap="square" rtlCol="0" anchor="ctr"/>
          <a:lstStyle/>
          <a:p>
            <a:pPr marL="0" indent="0">
              <a:buNone/>
            </a:pPr>
            <a:r>
              <a:rPr lang="en-US" sz="1400" b="1" dirty="0">
                <a:solidFill>
                  <a:srgbClr val="FCA311"/>
                </a:solidFill>
              </a:rPr>
              <a:t>Exploit — </a:t>
            </a:r>
            <a:r>
              <a:rPr lang="en-US" sz="1200" dirty="0">
                <a:solidFill>
                  <a:srgbClr val="E5E5E5"/>
                </a:solidFill>
              </a:rPr>
              <a:t>Unpatched systems are prime targets</a:t>
            </a:r>
            <a:endParaRPr lang="en-US" sz="1400" dirty="0"/>
          </a:p>
        </p:txBody>
      </p:sp>
      <p:sp>
        <p:nvSpPr>
          <p:cNvPr id="11" name="Shape 9"/>
          <p:cNvSpPr/>
          <p:nvPr/>
        </p:nvSpPr>
        <p:spPr>
          <a:xfrm>
            <a:off x="457200" y="274320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12" name="Text 10"/>
          <p:cNvSpPr/>
          <p:nvPr/>
        </p:nvSpPr>
        <p:spPr>
          <a:xfrm>
            <a:off x="548640" y="2834640"/>
            <a:ext cx="3657600" cy="365760"/>
          </a:xfrm>
          <a:prstGeom prst="rect">
            <a:avLst/>
          </a:prstGeom>
          <a:noFill/>
          <a:ln/>
        </p:spPr>
        <p:txBody>
          <a:bodyPr wrap="square" rtlCol="0" anchor="ctr"/>
          <a:lstStyle/>
          <a:p>
            <a:pPr marL="0" indent="0">
              <a:buNone/>
            </a:pPr>
            <a:r>
              <a:rPr lang="en-US" sz="1400" b="1" dirty="0">
                <a:solidFill>
                  <a:srgbClr val="FCA311"/>
                </a:solidFill>
              </a:rPr>
              <a:t>Install — </a:t>
            </a:r>
            <a:r>
              <a:rPr lang="en-US" sz="1200" dirty="0">
                <a:solidFill>
                  <a:srgbClr val="E5E5E5"/>
                </a:solidFill>
              </a:rPr>
              <a:t>Poor controls allow persistence</a:t>
            </a:r>
            <a:endParaRPr lang="en-US" sz="1400" dirty="0"/>
          </a:p>
        </p:txBody>
      </p:sp>
      <p:sp>
        <p:nvSpPr>
          <p:cNvPr id="13" name="Shape 11"/>
          <p:cNvSpPr/>
          <p:nvPr/>
        </p:nvSpPr>
        <p:spPr>
          <a:xfrm>
            <a:off x="4572000" y="274320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14" name="Text 12"/>
          <p:cNvSpPr/>
          <p:nvPr/>
        </p:nvSpPr>
        <p:spPr>
          <a:xfrm>
            <a:off x="4663440" y="2834640"/>
            <a:ext cx="3657600" cy="365760"/>
          </a:xfrm>
          <a:prstGeom prst="rect">
            <a:avLst/>
          </a:prstGeom>
          <a:noFill/>
          <a:ln/>
        </p:spPr>
        <p:txBody>
          <a:bodyPr wrap="square" rtlCol="0" anchor="ctr"/>
          <a:lstStyle/>
          <a:p>
            <a:pPr marL="0" indent="0">
              <a:buNone/>
            </a:pPr>
            <a:r>
              <a:rPr lang="en-US" sz="1400" b="1" dirty="0">
                <a:solidFill>
                  <a:srgbClr val="FCA311"/>
                </a:solidFill>
              </a:rPr>
              <a:t>C2 — </a:t>
            </a:r>
            <a:r>
              <a:rPr lang="en-US" sz="1200" dirty="0">
                <a:solidFill>
                  <a:srgbClr val="E5E5E5"/>
                </a:solidFill>
              </a:rPr>
              <a:t>Inadequate segmentation enables C2</a:t>
            </a:r>
            <a:endParaRPr lang="en-US" sz="1400" dirty="0"/>
          </a:p>
        </p:txBody>
      </p:sp>
      <p:sp>
        <p:nvSpPr>
          <p:cNvPr id="15" name="Shape 13"/>
          <p:cNvSpPr/>
          <p:nvPr/>
        </p:nvSpPr>
        <p:spPr>
          <a:xfrm>
            <a:off x="457200" y="347472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16" name="Text 14"/>
          <p:cNvSpPr/>
          <p:nvPr/>
        </p:nvSpPr>
        <p:spPr>
          <a:xfrm>
            <a:off x="548640" y="3566160"/>
            <a:ext cx="3657600" cy="365760"/>
          </a:xfrm>
          <a:prstGeom prst="rect">
            <a:avLst/>
          </a:prstGeom>
          <a:noFill/>
          <a:ln/>
        </p:spPr>
        <p:txBody>
          <a:bodyPr wrap="square" rtlCol="0" anchor="ctr"/>
          <a:lstStyle/>
          <a:p>
            <a:pPr marL="0" indent="0">
              <a:buNone/>
            </a:pPr>
            <a:r>
              <a:rPr lang="en-US" sz="1400" b="1" dirty="0">
                <a:solidFill>
                  <a:srgbClr val="FCA311"/>
                </a:solidFill>
              </a:rPr>
              <a:t>Act — </a:t>
            </a:r>
            <a:r>
              <a:rPr lang="en-US" sz="1200" dirty="0">
                <a:solidFill>
                  <a:srgbClr val="E5E5E5"/>
                </a:solidFill>
              </a:rPr>
              <a:t>Weak data protection fuels theft</a:t>
            </a:r>
            <a:endParaRPr lang="en-US" sz="1400" dirty="0"/>
          </a:p>
        </p:txBody>
      </p:sp>
      <p:sp>
        <p:nvSpPr>
          <p:cNvPr id="17" name="Text 15"/>
          <p:cNvSpPr/>
          <p:nvPr/>
        </p:nvSpPr>
        <p:spPr>
          <a:xfrm>
            <a:off x="457200" y="4389120"/>
            <a:ext cx="8686800" cy="640080"/>
          </a:xfrm>
          <a:prstGeom prst="rect">
            <a:avLst/>
          </a:prstGeom>
          <a:noFill/>
          <a:ln/>
        </p:spPr>
        <p:txBody>
          <a:bodyPr wrap="square" rtlCol="0" anchor="ctr"/>
          <a:lstStyle/>
          <a:p>
            <a:pPr marL="0" indent="0" algn="ctr">
              <a:buNone/>
            </a:pPr>
            <a:r>
              <a:rPr lang="en-US" sz="1600" i="1" dirty="0">
                <a:solidFill>
                  <a:srgbClr val="FCA311"/>
                </a:solidFill>
              </a:rPr>
              <a:t>Technical debt weakens defences at every attack step.</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7">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Four Translation Techniques</a:t>
            </a:r>
            <a:endParaRPr lang="en-US" sz="2600" dirty="0"/>
          </a:p>
        </p:txBody>
      </p:sp>
      <p:sp>
        <p:nvSpPr>
          <p:cNvPr id="3" name="Shape 1"/>
          <p:cNvSpPr/>
          <p:nvPr/>
        </p:nvSpPr>
        <p:spPr>
          <a:xfrm>
            <a:off x="457200" y="1463040"/>
            <a:ext cx="4114800" cy="1280160"/>
          </a:xfrm>
          <a:prstGeom prst="roundRect">
            <a:avLst>
              <a:gd name="adj" fmla="val 3571"/>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520" y="1691640"/>
            <a:ext cx="365760" cy="365760"/>
          </a:xfrm>
          <a:prstGeom prst="rect">
            <a:avLst/>
          </a:prstGeom>
        </p:spPr>
      </p:pic>
      <p:sp>
        <p:nvSpPr>
          <p:cNvPr id="5" name="Text 2"/>
          <p:cNvSpPr/>
          <p:nvPr/>
        </p:nvSpPr>
        <p:spPr>
          <a:xfrm>
            <a:off x="1188720" y="1691640"/>
            <a:ext cx="3108960" cy="274320"/>
          </a:xfrm>
          <a:prstGeom prst="rect">
            <a:avLst/>
          </a:prstGeom>
          <a:noFill/>
          <a:ln/>
        </p:spPr>
        <p:txBody>
          <a:bodyPr wrap="square" rtlCol="0" anchor="ctr"/>
          <a:lstStyle/>
          <a:p>
            <a:pPr marL="0" indent="0">
              <a:buNone/>
            </a:pPr>
            <a:r>
              <a:rPr lang="en-US" sz="1400" b="1" dirty="0">
                <a:solidFill>
                  <a:srgbClr val="FCA311"/>
                </a:solidFill>
              </a:rPr>
              <a:t>Quantify</a:t>
            </a:r>
            <a:endParaRPr lang="en-US" sz="1400" dirty="0"/>
          </a:p>
        </p:txBody>
      </p:sp>
      <p:sp>
        <p:nvSpPr>
          <p:cNvPr id="6" name="Text 3"/>
          <p:cNvSpPr/>
          <p:nvPr/>
        </p:nvSpPr>
        <p:spPr>
          <a:xfrm>
            <a:off x="731520" y="2011680"/>
            <a:ext cx="3566160" cy="640080"/>
          </a:xfrm>
          <a:prstGeom prst="rect">
            <a:avLst/>
          </a:prstGeom>
          <a:noFill/>
          <a:ln/>
        </p:spPr>
        <p:txBody>
          <a:bodyPr wrap="square" rtlCol="0" anchor="ctr"/>
          <a:lstStyle/>
          <a:p>
            <a:pPr marL="0" indent="0">
              <a:buNone/>
            </a:pPr>
            <a:r>
              <a:rPr lang="en-US" sz="1200" dirty="0">
                <a:solidFill>
                  <a:srgbClr val="E5E5E5"/>
                </a:solidFill>
              </a:rPr>
              <a:t>Use FAIR or loss ranges to assign dollars to risk.</a:t>
            </a:r>
            <a:endParaRPr lang="en-US" sz="1200" dirty="0"/>
          </a:p>
        </p:txBody>
      </p:sp>
      <p:sp>
        <p:nvSpPr>
          <p:cNvPr id="7" name="Shape 4"/>
          <p:cNvSpPr/>
          <p:nvPr/>
        </p:nvSpPr>
        <p:spPr>
          <a:xfrm>
            <a:off x="4572000" y="1463040"/>
            <a:ext cx="4114800" cy="1280160"/>
          </a:xfrm>
          <a:prstGeom prst="roundRect">
            <a:avLst>
              <a:gd name="adj" fmla="val 3571"/>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6320" y="1691640"/>
            <a:ext cx="365760" cy="365760"/>
          </a:xfrm>
          <a:prstGeom prst="rect">
            <a:avLst/>
          </a:prstGeom>
        </p:spPr>
      </p:pic>
      <p:sp>
        <p:nvSpPr>
          <p:cNvPr id="9" name="Text 5"/>
          <p:cNvSpPr/>
          <p:nvPr/>
        </p:nvSpPr>
        <p:spPr>
          <a:xfrm>
            <a:off x="5303520" y="1691640"/>
            <a:ext cx="3108960" cy="274320"/>
          </a:xfrm>
          <a:prstGeom prst="rect">
            <a:avLst/>
          </a:prstGeom>
          <a:noFill/>
          <a:ln/>
        </p:spPr>
        <p:txBody>
          <a:bodyPr wrap="square" rtlCol="0" anchor="ctr"/>
          <a:lstStyle/>
          <a:p>
            <a:pPr marL="0" indent="0">
              <a:buNone/>
            </a:pPr>
            <a:r>
              <a:rPr lang="en-US" sz="1400" b="1" dirty="0">
                <a:solidFill>
                  <a:srgbClr val="FCA311"/>
                </a:solidFill>
              </a:rPr>
              <a:t>Operational</a:t>
            </a:r>
            <a:endParaRPr lang="en-US" sz="1400" dirty="0"/>
          </a:p>
        </p:txBody>
      </p:sp>
      <p:sp>
        <p:nvSpPr>
          <p:cNvPr id="10" name="Text 6"/>
          <p:cNvSpPr/>
          <p:nvPr/>
        </p:nvSpPr>
        <p:spPr>
          <a:xfrm>
            <a:off x="4846320" y="2011680"/>
            <a:ext cx="3566160" cy="640080"/>
          </a:xfrm>
          <a:prstGeom prst="rect">
            <a:avLst/>
          </a:prstGeom>
          <a:noFill/>
          <a:ln/>
        </p:spPr>
        <p:txBody>
          <a:bodyPr wrap="square" rtlCol="0" anchor="ctr"/>
          <a:lstStyle/>
          <a:p>
            <a:pPr marL="0" indent="0">
              <a:buNone/>
            </a:pPr>
            <a:r>
              <a:rPr lang="en-US" sz="1200" dirty="0">
                <a:solidFill>
                  <a:srgbClr val="E5E5E5"/>
                </a:solidFill>
              </a:rPr>
              <a:t>Describe downtime, productivity loss and recovery time.</a:t>
            </a:r>
            <a:endParaRPr lang="en-US" sz="1200" dirty="0"/>
          </a:p>
        </p:txBody>
      </p:sp>
      <p:sp>
        <p:nvSpPr>
          <p:cNvPr id="11" name="Shape 7"/>
          <p:cNvSpPr/>
          <p:nvPr/>
        </p:nvSpPr>
        <p:spPr>
          <a:xfrm>
            <a:off x="457200" y="2926080"/>
            <a:ext cx="4114800" cy="1280160"/>
          </a:xfrm>
          <a:prstGeom prst="roundRect">
            <a:avLst>
              <a:gd name="adj" fmla="val 3571"/>
            </a:avLst>
          </a:prstGeom>
          <a:solidFill>
            <a:srgbClr val="0A3D62"/>
          </a:solidFill>
          <a:ln w="12700">
            <a:solidFill>
              <a:srgbClr val="2EC4B6"/>
            </a:solidFill>
            <a:prstDash val="solid"/>
          </a:ln>
        </p:spPr>
        <p:txBody>
          <a:bodyPr/>
          <a:lstStyle/>
          <a:p>
            <a:endParaRPr/>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520" y="3154680"/>
            <a:ext cx="365760" cy="365760"/>
          </a:xfrm>
          <a:prstGeom prst="rect">
            <a:avLst/>
          </a:prstGeom>
        </p:spPr>
      </p:pic>
      <p:sp>
        <p:nvSpPr>
          <p:cNvPr id="13" name="Text 8"/>
          <p:cNvSpPr/>
          <p:nvPr/>
        </p:nvSpPr>
        <p:spPr>
          <a:xfrm>
            <a:off x="1188720" y="3154680"/>
            <a:ext cx="3108960" cy="274320"/>
          </a:xfrm>
          <a:prstGeom prst="rect">
            <a:avLst/>
          </a:prstGeom>
          <a:noFill/>
          <a:ln/>
        </p:spPr>
        <p:txBody>
          <a:bodyPr wrap="square" rtlCol="0" anchor="ctr"/>
          <a:lstStyle/>
          <a:p>
            <a:pPr marL="0" indent="0">
              <a:buNone/>
            </a:pPr>
            <a:r>
              <a:rPr lang="en-US" sz="1400" b="1" dirty="0">
                <a:solidFill>
                  <a:srgbClr val="FCA311"/>
                </a:solidFill>
              </a:rPr>
              <a:t>Reputation</a:t>
            </a:r>
            <a:endParaRPr lang="en-US" sz="1400" dirty="0"/>
          </a:p>
        </p:txBody>
      </p:sp>
      <p:sp>
        <p:nvSpPr>
          <p:cNvPr id="14" name="Text 9"/>
          <p:cNvSpPr/>
          <p:nvPr/>
        </p:nvSpPr>
        <p:spPr>
          <a:xfrm>
            <a:off x="731520" y="3474720"/>
            <a:ext cx="3566160" cy="640080"/>
          </a:xfrm>
          <a:prstGeom prst="rect">
            <a:avLst/>
          </a:prstGeom>
          <a:noFill/>
          <a:ln/>
        </p:spPr>
        <p:txBody>
          <a:bodyPr wrap="square" rtlCol="0" anchor="ctr"/>
          <a:lstStyle/>
          <a:p>
            <a:pPr marL="0" indent="0">
              <a:buNone/>
            </a:pPr>
            <a:r>
              <a:rPr lang="en-US" sz="1200" dirty="0">
                <a:solidFill>
                  <a:srgbClr val="E5E5E5"/>
                </a:solidFill>
              </a:rPr>
              <a:t>Highlight customer trust, brand value and goodwill.</a:t>
            </a:r>
            <a:endParaRPr lang="en-US" sz="1200" dirty="0"/>
          </a:p>
        </p:txBody>
      </p:sp>
      <p:sp>
        <p:nvSpPr>
          <p:cNvPr id="15" name="Shape 10"/>
          <p:cNvSpPr/>
          <p:nvPr/>
        </p:nvSpPr>
        <p:spPr>
          <a:xfrm>
            <a:off x="4572000" y="2926080"/>
            <a:ext cx="4114800" cy="1280160"/>
          </a:xfrm>
          <a:prstGeom prst="roundRect">
            <a:avLst>
              <a:gd name="adj" fmla="val 3571"/>
            </a:avLst>
          </a:prstGeom>
          <a:solidFill>
            <a:srgbClr val="0A3D62"/>
          </a:solidFill>
          <a:ln w="12700">
            <a:solidFill>
              <a:srgbClr val="2EC4B6"/>
            </a:solidFill>
            <a:prstDash val="solid"/>
          </a:ln>
        </p:spPr>
        <p:txBody>
          <a:bodyPr/>
          <a:lstStyle/>
          <a:p>
            <a:endParaRPr/>
          </a:p>
        </p:txBody>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46320" y="3154680"/>
            <a:ext cx="365760" cy="365760"/>
          </a:xfrm>
          <a:prstGeom prst="rect">
            <a:avLst/>
          </a:prstGeom>
        </p:spPr>
      </p:pic>
      <p:sp>
        <p:nvSpPr>
          <p:cNvPr id="17" name="Text 11"/>
          <p:cNvSpPr/>
          <p:nvPr/>
        </p:nvSpPr>
        <p:spPr>
          <a:xfrm>
            <a:off x="5303520" y="3154680"/>
            <a:ext cx="3108960" cy="274320"/>
          </a:xfrm>
          <a:prstGeom prst="rect">
            <a:avLst/>
          </a:prstGeom>
          <a:noFill/>
          <a:ln/>
        </p:spPr>
        <p:txBody>
          <a:bodyPr wrap="square" rtlCol="0" anchor="ctr"/>
          <a:lstStyle/>
          <a:p>
            <a:pPr marL="0" indent="0">
              <a:buNone/>
            </a:pPr>
            <a:r>
              <a:rPr lang="en-US" sz="1400" b="1" dirty="0">
                <a:solidFill>
                  <a:srgbClr val="FCA311"/>
                </a:solidFill>
              </a:rPr>
              <a:t>Analogies</a:t>
            </a:r>
            <a:endParaRPr lang="en-US" sz="1400" dirty="0"/>
          </a:p>
        </p:txBody>
      </p:sp>
      <p:sp>
        <p:nvSpPr>
          <p:cNvPr id="18" name="Text 12"/>
          <p:cNvSpPr/>
          <p:nvPr/>
        </p:nvSpPr>
        <p:spPr>
          <a:xfrm>
            <a:off x="4846320" y="3474720"/>
            <a:ext cx="3566160" cy="640080"/>
          </a:xfrm>
          <a:prstGeom prst="rect">
            <a:avLst/>
          </a:prstGeom>
          <a:noFill/>
          <a:ln/>
        </p:spPr>
        <p:txBody>
          <a:bodyPr wrap="square" rtlCol="0" anchor="ctr"/>
          <a:lstStyle/>
          <a:p>
            <a:pPr marL="0" indent="0">
              <a:buNone/>
            </a:pPr>
            <a:r>
              <a:rPr lang="en-US" sz="1200" dirty="0">
                <a:solidFill>
                  <a:srgbClr val="E5E5E5"/>
                </a:solidFill>
              </a:rPr>
              <a:t>Tell stories and analogies – e.g., broken lock or floodgate.</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8">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C‑Suite Communication Map</a:t>
            </a:r>
            <a:endParaRPr lang="en-US" sz="2600" dirty="0"/>
          </a:p>
        </p:txBody>
      </p:sp>
      <p:sp>
        <p:nvSpPr>
          <p:cNvPr id="3" name="Shape 1"/>
          <p:cNvSpPr/>
          <p:nvPr/>
        </p:nvSpPr>
        <p:spPr>
          <a:xfrm>
            <a:off x="274320" y="1474470"/>
            <a:ext cx="2103120" cy="2194560"/>
          </a:xfrm>
          <a:prstGeom prst="roundRect">
            <a:avLst>
              <a:gd name="adj" fmla="val 2174"/>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280" y="1871689"/>
            <a:ext cx="457200" cy="457200"/>
          </a:xfrm>
          <a:prstGeom prst="rect">
            <a:avLst/>
          </a:prstGeom>
        </p:spPr>
      </p:pic>
      <p:sp>
        <p:nvSpPr>
          <p:cNvPr id="5" name="Text 2"/>
          <p:cNvSpPr/>
          <p:nvPr/>
        </p:nvSpPr>
        <p:spPr>
          <a:xfrm>
            <a:off x="274320" y="2307497"/>
            <a:ext cx="2103120" cy="365760"/>
          </a:xfrm>
          <a:prstGeom prst="rect">
            <a:avLst/>
          </a:prstGeom>
          <a:noFill/>
          <a:ln/>
        </p:spPr>
        <p:txBody>
          <a:bodyPr wrap="square" rtlCol="0" anchor="ctr"/>
          <a:lstStyle/>
          <a:p>
            <a:pPr marL="0" indent="0" algn="ctr">
              <a:buNone/>
            </a:pPr>
            <a:r>
              <a:rPr lang="en-US" sz="1400" b="1" dirty="0">
                <a:solidFill>
                  <a:srgbClr val="FCA311"/>
                </a:solidFill>
              </a:rPr>
              <a:t>CEO</a:t>
            </a:r>
            <a:endParaRPr lang="en-US" sz="1400" dirty="0"/>
          </a:p>
        </p:txBody>
      </p:sp>
      <p:sp>
        <p:nvSpPr>
          <p:cNvPr id="6" name="Text 3"/>
          <p:cNvSpPr/>
          <p:nvPr/>
        </p:nvSpPr>
        <p:spPr>
          <a:xfrm>
            <a:off x="457200" y="2195923"/>
            <a:ext cx="1737360" cy="1188720"/>
          </a:xfrm>
          <a:prstGeom prst="rect">
            <a:avLst/>
          </a:prstGeom>
          <a:noFill/>
          <a:ln/>
        </p:spPr>
        <p:txBody>
          <a:bodyPr wrap="square" rtlCol="0" anchor="ctr"/>
          <a:lstStyle/>
          <a:p>
            <a:pPr marL="0" indent="0" algn="ctr">
              <a:buNone/>
            </a:pPr>
            <a:r>
              <a:rPr lang="en-US" sz="1000" dirty="0">
                <a:solidFill>
                  <a:srgbClr val="E5E5E5"/>
                </a:solidFill>
              </a:rPr>
              <a:t>Focus on brand reputation and competitive advantage.</a:t>
            </a:r>
            <a:endParaRPr lang="en-US" sz="1000" dirty="0"/>
          </a:p>
        </p:txBody>
      </p:sp>
      <p:sp>
        <p:nvSpPr>
          <p:cNvPr id="7" name="Shape 4"/>
          <p:cNvSpPr/>
          <p:nvPr/>
        </p:nvSpPr>
        <p:spPr>
          <a:xfrm>
            <a:off x="2423160" y="1474470"/>
            <a:ext cx="2103120" cy="2194560"/>
          </a:xfrm>
          <a:prstGeom prst="roundRect">
            <a:avLst>
              <a:gd name="adj" fmla="val 2174"/>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46120" y="1879309"/>
            <a:ext cx="457200" cy="457200"/>
          </a:xfrm>
          <a:prstGeom prst="rect">
            <a:avLst/>
          </a:prstGeom>
        </p:spPr>
      </p:pic>
      <p:sp>
        <p:nvSpPr>
          <p:cNvPr id="9" name="Text 5"/>
          <p:cNvSpPr/>
          <p:nvPr/>
        </p:nvSpPr>
        <p:spPr>
          <a:xfrm>
            <a:off x="2423160" y="2307497"/>
            <a:ext cx="2103120" cy="365760"/>
          </a:xfrm>
          <a:prstGeom prst="rect">
            <a:avLst/>
          </a:prstGeom>
          <a:noFill/>
          <a:ln/>
        </p:spPr>
        <p:txBody>
          <a:bodyPr wrap="square" rtlCol="0" anchor="ctr"/>
          <a:lstStyle/>
          <a:p>
            <a:pPr marL="0" indent="0" algn="ctr">
              <a:buNone/>
            </a:pPr>
            <a:r>
              <a:rPr lang="en-US" sz="1400" b="1" dirty="0">
                <a:solidFill>
                  <a:srgbClr val="FCA311"/>
                </a:solidFill>
              </a:rPr>
              <a:t>CFO</a:t>
            </a:r>
            <a:endParaRPr lang="en-US" sz="1400" dirty="0"/>
          </a:p>
        </p:txBody>
      </p:sp>
      <p:sp>
        <p:nvSpPr>
          <p:cNvPr id="10" name="Text 6"/>
          <p:cNvSpPr/>
          <p:nvPr/>
        </p:nvSpPr>
        <p:spPr>
          <a:xfrm>
            <a:off x="2606040" y="2195923"/>
            <a:ext cx="1737360" cy="1188720"/>
          </a:xfrm>
          <a:prstGeom prst="rect">
            <a:avLst/>
          </a:prstGeom>
          <a:noFill/>
          <a:ln/>
        </p:spPr>
        <p:txBody>
          <a:bodyPr wrap="square" rtlCol="0" anchor="ctr"/>
          <a:lstStyle/>
          <a:p>
            <a:pPr marL="0" indent="0" algn="ctr">
              <a:buNone/>
            </a:pPr>
            <a:r>
              <a:rPr lang="en-US" sz="1000" dirty="0">
                <a:solidFill>
                  <a:srgbClr val="E5E5E5"/>
                </a:solidFill>
              </a:rPr>
              <a:t>Emphasise quantified risk and ROI calculations.</a:t>
            </a:r>
            <a:endParaRPr lang="en-US" sz="1000" dirty="0"/>
          </a:p>
        </p:txBody>
      </p:sp>
      <p:sp>
        <p:nvSpPr>
          <p:cNvPr id="11" name="Shape 7"/>
          <p:cNvSpPr/>
          <p:nvPr/>
        </p:nvSpPr>
        <p:spPr>
          <a:xfrm>
            <a:off x="4572000" y="1474470"/>
            <a:ext cx="2103120" cy="2194560"/>
          </a:xfrm>
          <a:prstGeom prst="roundRect">
            <a:avLst>
              <a:gd name="adj" fmla="val 2174"/>
            </a:avLst>
          </a:prstGeom>
          <a:solidFill>
            <a:srgbClr val="0A3D62"/>
          </a:solidFill>
          <a:ln w="12700">
            <a:solidFill>
              <a:srgbClr val="2EC4B6"/>
            </a:solidFill>
            <a:prstDash val="solid"/>
          </a:ln>
        </p:spPr>
        <p:txBody>
          <a:bodyPr/>
          <a:lstStyle/>
          <a:p>
            <a:endParaRPr/>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94960" y="1888467"/>
            <a:ext cx="457200" cy="457200"/>
          </a:xfrm>
          <a:prstGeom prst="rect">
            <a:avLst/>
          </a:prstGeom>
        </p:spPr>
      </p:pic>
      <p:sp>
        <p:nvSpPr>
          <p:cNvPr id="13" name="Text 8"/>
          <p:cNvSpPr/>
          <p:nvPr/>
        </p:nvSpPr>
        <p:spPr>
          <a:xfrm>
            <a:off x="4572000" y="2307497"/>
            <a:ext cx="2103120" cy="365760"/>
          </a:xfrm>
          <a:prstGeom prst="rect">
            <a:avLst/>
          </a:prstGeom>
          <a:noFill/>
          <a:ln/>
        </p:spPr>
        <p:txBody>
          <a:bodyPr wrap="square" rtlCol="0" anchor="ctr"/>
          <a:lstStyle/>
          <a:p>
            <a:pPr marL="0" indent="0" algn="ctr">
              <a:buNone/>
            </a:pPr>
            <a:r>
              <a:rPr lang="en-US" sz="1400" b="1" dirty="0">
                <a:solidFill>
                  <a:srgbClr val="FCA311"/>
                </a:solidFill>
              </a:rPr>
              <a:t>COO</a:t>
            </a:r>
            <a:endParaRPr lang="en-US" sz="1400" dirty="0"/>
          </a:p>
        </p:txBody>
      </p:sp>
      <p:sp>
        <p:nvSpPr>
          <p:cNvPr id="14" name="Text 9"/>
          <p:cNvSpPr/>
          <p:nvPr/>
        </p:nvSpPr>
        <p:spPr>
          <a:xfrm>
            <a:off x="4754880" y="2195923"/>
            <a:ext cx="1737360" cy="1188720"/>
          </a:xfrm>
          <a:prstGeom prst="rect">
            <a:avLst/>
          </a:prstGeom>
          <a:noFill/>
          <a:ln/>
        </p:spPr>
        <p:txBody>
          <a:bodyPr wrap="square" rtlCol="0" anchor="ctr"/>
          <a:lstStyle/>
          <a:p>
            <a:pPr marL="0" indent="0" algn="ctr">
              <a:buNone/>
            </a:pPr>
            <a:r>
              <a:rPr lang="en-US" sz="1000" dirty="0">
                <a:solidFill>
                  <a:srgbClr val="E5E5E5"/>
                </a:solidFill>
              </a:rPr>
              <a:t>Highlight business continuity and operational resilience.</a:t>
            </a:r>
            <a:endParaRPr lang="en-US" sz="1000" dirty="0"/>
          </a:p>
        </p:txBody>
      </p:sp>
      <p:sp>
        <p:nvSpPr>
          <p:cNvPr id="15" name="Shape 10"/>
          <p:cNvSpPr/>
          <p:nvPr/>
        </p:nvSpPr>
        <p:spPr>
          <a:xfrm>
            <a:off x="6720840" y="1474470"/>
            <a:ext cx="2103120" cy="2194560"/>
          </a:xfrm>
          <a:prstGeom prst="roundRect">
            <a:avLst>
              <a:gd name="adj" fmla="val 2174"/>
            </a:avLst>
          </a:prstGeom>
          <a:solidFill>
            <a:srgbClr val="0A3D62"/>
          </a:solidFill>
          <a:ln w="12700">
            <a:solidFill>
              <a:srgbClr val="2EC4B6"/>
            </a:solidFill>
            <a:prstDash val="solid"/>
          </a:ln>
        </p:spPr>
        <p:txBody>
          <a:bodyPr/>
          <a:lstStyle/>
          <a:p>
            <a:endParaRPr/>
          </a:p>
        </p:txBody>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43800" y="1879309"/>
            <a:ext cx="457200" cy="457200"/>
          </a:xfrm>
          <a:prstGeom prst="rect">
            <a:avLst/>
          </a:prstGeom>
        </p:spPr>
      </p:pic>
      <p:sp>
        <p:nvSpPr>
          <p:cNvPr id="17" name="Text 11"/>
          <p:cNvSpPr/>
          <p:nvPr/>
        </p:nvSpPr>
        <p:spPr>
          <a:xfrm>
            <a:off x="6720840" y="2307497"/>
            <a:ext cx="2103120" cy="365760"/>
          </a:xfrm>
          <a:prstGeom prst="rect">
            <a:avLst/>
          </a:prstGeom>
          <a:noFill/>
          <a:ln/>
        </p:spPr>
        <p:txBody>
          <a:bodyPr wrap="square" rtlCol="0" anchor="ctr"/>
          <a:lstStyle/>
          <a:p>
            <a:pPr marL="0" indent="0" algn="ctr">
              <a:buNone/>
            </a:pPr>
            <a:r>
              <a:rPr lang="en-US" sz="1400" b="1" dirty="0">
                <a:solidFill>
                  <a:srgbClr val="FCA311"/>
                </a:solidFill>
              </a:rPr>
              <a:t>CISO</a:t>
            </a:r>
            <a:endParaRPr lang="en-US" sz="1400" dirty="0"/>
          </a:p>
        </p:txBody>
      </p:sp>
      <p:sp>
        <p:nvSpPr>
          <p:cNvPr id="18" name="Text 12"/>
          <p:cNvSpPr/>
          <p:nvPr/>
        </p:nvSpPr>
        <p:spPr>
          <a:xfrm>
            <a:off x="6903720" y="2279813"/>
            <a:ext cx="1737360" cy="1188720"/>
          </a:xfrm>
          <a:prstGeom prst="rect">
            <a:avLst/>
          </a:prstGeom>
          <a:noFill/>
          <a:ln/>
        </p:spPr>
        <p:txBody>
          <a:bodyPr wrap="square" rtlCol="0" anchor="ctr"/>
          <a:lstStyle/>
          <a:p>
            <a:pPr marL="0" indent="0" algn="ctr">
              <a:buNone/>
            </a:pPr>
            <a:r>
              <a:rPr lang="en-US" sz="1000" dirty="0">
                <a:solidFill>
                  <a:srgbClr val="E5E5E5"/>
                </a:solidFill>
              </a:rPr>
              <a:t>Discuss strategic risk management and compliance.</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6">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600" b="1" dirty="0">
                <a:solidFill>
                  <a:srgbClr val="FCA311"/>
                </a:solidFill>
              </a:rPr>
              <a:t>Why Translation Fails &amp; How to Fix It</a:t>
            </a:r>
            <a:endParaRPr lang="en-US" sz="2600" dirty="0"/>
          </a:p>
        </p:txBody>
      </p:sp>
      <p:sp>
        <p:nvSpPr>
          <p:cNvPr id="3" name="Shape 1"/>
          <p:cNvSpPr/>
          <p:nvPr/>
        </p:nvSpPr>
        <p:spPr>
          <a:xfrm>
            <a:off x="457200" y="1463040"/>
            <a:ext cx="4114800" cy="2103120"/>
          </a:xfrm>
          <a:prstGeom prst="roundRect">
            <a:avLst>
              <a:gd name="adj" fmla="val 2174"/>
            </a:avLst>
          </a:prstGeom>
          <a:solidFill>
            <a:srgbClr val="0A3D62"/>
          </a:solidFill>
          <a:ln w="12700">
            <a:solidFill>
              <a:srgbClr val="2EC4B6"/>
            </a:solidFill>
            <a:prstDash val="solid"/>
          </a:ln>
        </p:spPr>
        <p:txBody>
          <a:bodyPr/>
          <a:lstStyle/>
          <a:p>
            <a:endParaRPr/>
          </a:p>
        </p:txBody>
      </p:sp>
      <p:sp>
        <p:nvSpPr>
          <p:cNvPr id="4" name="Text 2"/>
          <p:cNvSpPr/>
          <p:nvPr/>
        </p:nvSpPr>
        <p:spPr>
          <a:xfrm>
            <a:off x="457200" y="1463040"/>
            <a:ext cx="4114800" cy="365760"/>
          </a:xfrm>
          <a:prstGeom prst="rect">
            <a:avLst/>
          </a:prstGeom>
          <a:noFill/>
          <a:ln/>
        </p:spPr>
        <p:txBody>
          <a:bodyPr wrap="square" rtlCol="0" anchor="ctr"/>
          <a:lstStyle/>
          <a:p>
            <a:pPr marL="0" indent="0" algn="ctr">
              <a:buNone/>
            </a:pPr>
            <a:r>
              <a:rPr lang="en-US" sz="1600" b="1" dirty="0">
                <a:solidFill>
                  <a:srgbClr val="FCA311"/>
                </a:solidFill>
              </a:rPr>
              <a:t>The Technical Way</a:t>
            </a:r>
            <a:endParaRPr lang="en-US" sz="1600" dirty="0"/>
          </a:p>
        </p:txBody>
      </p:sp>
      <p:sp>
        <p:nvSpPr>
          <p:cNvPr id="5" name="Text 3"/>
          <p:cNvSpPr/>
          <p:nvPr/>
        </p:nvSpPr>
        <p:spPr>
          <a:xfrm>
            <a:off x="548640" y="1828800"/>
            <a:ext cx="3931920" cy="1737360"/>
          </a:xfrm>
          <a:prstGeom prst="rect">
            <a:avLst/>
          </a:prstGeom>
          <a:noFill/>
          <a:ln/>
        </p:spPr>
        <p:txBody>
          <a:bodyPr wrap="square" rtlCol="0" anchor="ctr"/>
          <a:lstStyle/>
          <a:p>
            <a:pPr marL="0" indent="0">
              <a:buNone/>
            </a:pPr>
            <a:r>
              <a:rPr lang="en-US" sz="1400" dirty="0">
                <a:solidFill>
                  <a:srgbClr val="E5E5E5"/>
                </a:solidFill>
              </a:rPr>
              <a:t>“Patch CVE‑2025‑22224 – critical RCE, CVSS 9.8”</a:t>
            </a:r>
            <a:endParaRPr lang="en-US" sz="1400" dirty="0"/>
          </a:p>
          <a:p>
            <a:pPr marL="0" indent="0">
              <a:buNone/>
            </a:pPr>
            <a:endParaRPr lang="en-US" sz="1400" dirty="0"/>
          </a:p>
          <a:p>
            <a:pPr marL="0" indent="0">
              <a:buNone/>
            </a:pPr>
            <a:r>
              <a:rPr lang="en-US" sz="1200" i="1" dirty="0">
                <a:solidFill>
                  <a:srgbClr val="A4B2C6"/>
                </a:solidFill>
              </a:rPr>
              <a:t>Result: Confusion and delayed action.</a:t>
            </a:r>
            <a:endParaRPr lang="en-US" sz="1400" dirty="0"/>
          </a:p>
        </p:txBody>
      </p:sp>
      <p:sp>
        <p:nvSpPr>
          <p:cNvPr id="6" name="Shape 4"/>
          <p:cNvSpPr/>
          <p:nvPr/>
        </p:nvSpPr>
        <p:spPr>
          <a:xfrm>
            <a:off x="4572000" y="1463040"/>
            <a:ext cx="4114800" cy="2103120"/>
          </a:xfrm>
          <a:prstGeom prst="roundRect">
            <a:avLst>
              <a:gd name="adj" fmla="val 2174"/>
            </a:avLst>
          </a:prstGeom>
          <a:solidFill>
            <a:srgbClr val="0A3D62"/>
          </a:solidFill>
          <a:ln w="12700">
            <a:solidFill>
              <a:srgbClr val="2EC4B6"/>
            </a:solidFill>
            <a:prstDash val="solid"/>
          </a:ln>
        </p:spPr>
        <p:txBody>
          <a:bodyPr/>
          <a:lstStyle/>
          <a:p>
            <a:endParaRPr/>
          </a:p>
        </p:txBody>
      </p:sp>
      <p:sp>
        <p:nvSpPr>
          <p:cNvPr id="7" name="Text 5"/>
          <p:cNvSpPr/>
          <p:nvPr/>
        </p:nvSpPr>
        <p:spPr>
          <a:xfrm>
            <a:off x="4572000" y="1463040"/>
            <a:ext cx="4114800" cy="365760"/>
          </a:xfrm>
          <a:prstGeom prst="rect">
            <a:avLst/>
          </a:prstGeom>
          <a:noFill/>
          <a:ln/>
        </p:spPr>
        <p:txBody>
          <a:bodyPr wrap="square" rtlCol="0" anchor="ctr"/>
          <a:lstStyle/>
          <a:p>
            <a:pPr marL="0" indent="0" algn="ctr">
              <a:buNone/>
            </a:pPr>
            <a:r>
              <a:rPr lang="en-US" sz="1600" b="1" dirty="0">
                <a:solidFill>
                  <a:srgbClr val="FCA311"/>
                </a:solidFill>
              </a:rPr>
              <a:t>The Business Way</a:t>
            </a:r>
            <a:endParaRPr lang="en-US" sz="1600" dirty="0"/>
          </a:p>
        </p:txBody>
      </p:sp>
      <p:sp>
        <p:nvSpPr>
          <p:cNvPr id="8" name="Text 6"/>
          <p:cNvSpPr/>
          <p:nvPr/>
        </p:nvSpPr>
        <p:spPr>
          <a:xfrm>
            <a:off x="4663440" y="1828800"/>
            <a:ext cx="3931920" cy="1737360"/>
          </a:xfrm>
          <a:prstGeom prst="rect">
            <a:avLst/>
          </a:prstGeom>
          <a:noFill/>
          <a:ln/>
        </p:spPr>
        <p:txBody>
          <a:bodyPr wrap="square" rtlCol="0" anchor="ctr"/>
          <a:lstStyle/>
          <a:p>
            <a:pPr marL="0" indent="0">
              <a:buNone/>
            </a:pPr>
            <a:r>
              <a:rPr lang="en-US" sz="1400" dirty="0">
                <a:solidFill>
                  <a:srgbClr val="E5E5E5"/>
                </a:solidFill>
              </a:rPr>
              <a:t>“An unpatched vulnerability could lead to a </a:t>
            </a:r>
            <a:r>
              <a:rPr lang="en-US" sz="1600" b="1" dirty="0">
                <a:solidFill>
                  <a:srgbClr val="FCA311"/>
                </a:solidFill>
              </a:rPr>
              <a:t>$2M</a:t>
            </a:r>
            <a:r>
              <a:rPr lang="en-US" sz="1400" dirty="0">
                <a:solidFill>
                  <a:srgbClr val="E5E5E5"/>
                </a:solidFill>
              </a:rPr>
              <a:t> breach, a 3‑day outage, and reputational harm”</a:t>
            </a:r>
            <a:endParaRPr lang="en-US" sz="1400" dirty="0"/>
          </a:p>
          <a:p>
            <a:pPr marL="0" indent="0">
              <a:buNone/>
            </a:pPr>
            <a:endParaRPr lang="en-US" sz="1400" dirty="0"/>
          </a:p>
          <a:p>
            <a:pPr marL="0" indent="0">
              <a:buNone/>
            </a:pPr>
            <a:r>
              <a:rPr lang="en-US" sz="1200" i="1" dirty="0">
                <a:solidFill>
                  <a:srgbClr val="A4B2C6"/>
                </a:solidFill>
              </a:rPr>
              <a:t>Result: Understanding and urgency.</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20">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Prioritization Strategies</a:t>
            </a:r>
            <a:endParaRPr lang="en-US" sz="26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640" y="1417320"/>
            <a:ext cx="320040" cy="320040"/>
          </a:xfrm>
          <a:prstGeom prst="rect">
            <a:avLst/>
          </a:prstGeom>
        </p:spPr>
      </p:pic>
      <p:sp>
        <p:nvSpPr>
          <p:cNvPr id="4" name="Text 1"/>
          <p:cNvSpPr/>
          <p:nvPr/>
        </p:nvSpPr>
        <p:spPr>
          <a:xfrm>
            <a:off x="1005840" y="1371600"/>
            <a:ext cx="3200400" cy="320040"/>
          </a:xfrm>
          <a:prstGeom prst="rect">
            <a:avLst/>
          </a:prstGeom>
          <a:noFill/>
          <a:ln/>
        </p:spPr>
        <p:txBody>
          <a:bodyPr wrap="square" rtlCol="0" anchor="ctr"/>
          <a:lstStyle/>
          <a:p>
            <a:pPr marL="0" indent="0">
              <a:buNone/>
            </a:pPr>
            <a:r>
              <a:rPr lang="en-US" sz="1400" b="1" dirty="0">
                <a:solidFill>
                  <a:srgbClr val="FCA311"/>
                </a:solidFill>
              </a:rPr>
              <a:t>Regular audits &amp; inventory</a:t>
            </a:r>
            <a:endParaRPr lang="en-US" sz="1400" dirty="0"/>
          </a:p>
        </p:txBody>
      </p:sp>
      <p:sp>
        <p:nvSpPr>
          <p:cNvPr id="5" name="Text 2"/>
          <p:cNvSpPr/>
          <p:nvPr/>
        </p:nvSpPr>
        <p:spPr>
          <a:xfrm>
            <a:off x="1005840" y="1645920"/>
            <a:ext cx="7772400" cy="320040"/>
          </a:xfrm>
          <a:prstGeom prst="rect">
            <a:avLst/>
          </a:prstGeom>
          <a:noFill/>
          <a:ln/>
        </p:spPr>
        <p:txBody>
          <a:bodyPr wrap="square" rtlCol="0" anchor="ctr"/>
          <a:lstStyle/>
          <a:p>
            <a:pPr marL="0" indent="0">
              <a:buNone/>
            </a:pPr>
            <a:r>
              <a:rPr lang="en-US" sz="1200" dirty="0">
                <a:solidFill>
                  <a:srgbClr val="E5E5E5"/>
                </a:solidFill>
              </a:rPr>
              <a:t>Identify outdated systems, unpatched software &amp; misconfigurations.</a:t>
            </a:r>
            <a:endParaRPr lang="en-US" sz="120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640" y="2057400"/>
            <a:ext cx="320040" cy="320040"/>
          </a:xfrm>
          <a:prstGeom prst="rect">
            <a:avLst/>
          </a:prstGeom>
        </p:spPr>
      </p:pic>
      <p:sp>
        <p:nvSpPr>
          <p:cNvPr id="7" name="Text 3"/>
          <p:cNvSpPr/>
          <p:nvPr/>
        </p:nvSpPr>
        <p:spPr>
          <a:xfrm>
            <a:off x="1005840" y="2011680"/>
            <a:ext cx="3200400" cy="320040"/>
          </a:xfrm>
          <a:prstGeom prst="rect">
            <a:avLst/>
          </a:prstGeom>
          <a:noFill/>
          <a:ln/>
        </p:spPr>
        <p:txBody>
          <a:bodyPr wrap="square" rtlCol="0" anchor="ctr"/>
          <a:lstStyle/>
          <a:p>
            <a:pPr marL="0" indent="0">
              <a:buNone/>
            </a:pPr>
            <a:r>
              <a:rPr lang="en-US" sz="1400" b="1" dirty="0">
                <a:solidFill>
                  <a:srgbClr val="FCA311"/>
                </a:solidFill>
              </a:rPr>
              <a:t>Risk‑based patching</a:t>
            </a:r>
            <a:endParaRPr lang="en-US" sz="1400" dirty="0"/>
          </a:p>
        </p:txBody>
      </p:sp>
      <p:sp>
        <p:nvSpPr>
          <p:cNvPr id="8" name="Text 4"/>
          <p:cNvSpPr/>
          <p:nvPr/>
        </p:nvSpPr>
        <p:spPr>
          <a:xfrm>
            <a:off x="1005840" y="2286000"/>
            <a:ext cx="7772400" cy="320040"/>
          </a:xfrm>
          <a:prstGeom prst="rect">
            <a:avLst/>
          </a:prstGeom>
          <a:noFill/>
          <a:ln/>
        </p:spPr>
        <p:txBody>
          <a:bodyPr wrap="square" rtlCol="0" anchor="ctr"/>
          <a:lstStyle/>
          <a:p>
            <a:pPr marL="0" indent="0">
              <a:buNone/>
            </a:pPr>
            <a:r>
              <a:rPr lang="en-US" sz="1200" dirty="0">
                <a:solidFill>
                  <a:srgbClr val="E5E5E5"/>
                </a:solidFill>
              </a:rPr>
              <a:t>Use CVSS/CISA KEV to prioritise high‑impact vulnerabilities.</a:t>
            </a:r>
            <a:endParaRPr lang="en-US" sz="120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640" y="2697480"/>
            <a:ext cx="320040" cy="320040"/>
          </a:xfrm>
          <a:prstGeom prst="rect">
            <a:avLst/>
          </a:prstGeom>
        </p:spPr>
      </p:pic>
      <p:sp>
        <p:nvSpPr>
          <p:cNvPr id="10" name="Text 5"/>
          <p:cNvSpPr/>
          <p:nvPr/>
        </p:nvSpPr>
        <p:spPr>
          <a:xfrm>
            <a:off x="1005840" y="2651760"/>
            <a:ext cx="3200400" cy="320040"/>
          </a:xfrm>
          <a:prstGeom prst="rect">
            <a:avLst/>
          </a:prstGeom>
          <a:noFill/>
          <a:ln/>
        </p:spPr>
        <p:txBody>
          <a:bodyPr wrap="square" rtlCol="0" anchor="ctr"/>
          <a:lstStyle/>
          <a:p>
            <a:pPr marL="0" indent="0">
              <a:buNone/>
            </a:pPr>
            <a:r>
              <a:rPr lang="en-US" sz="1400" b="1" dirty="0">
                <a:solidFill>
                  <a:srgbClr val="FCA311"/>
                </a:solidFill>
              </a:rPr>
              <a:t>Integrate DevSecOps</a:t>
            </a:r>
            <a:endParaRPr lang="en-US" sz="1400" dirty="0"/>
          </a:p>
        </p:txBody>
      </p:sp>
      <p:sp>
        <p:nvSpPr>
          <p:cNvPr id="11" name="Text 6"/>
          <p:cNvSpPr/>
          <p:nvPr/>
        </p:nvSpPr>
        <p:spPr>
          <a:xfrm>
            <a:off x="1005840" y="2926080"/>
            <a:ext cx="7772400" cy="320040"/>
          </a:xfrm>
          <a:prstGeom prst="rect">
            <a:avLst/>
          </a:prstGeom>
          <a:noFill/>
          <a:ln/>
        </p:spPr>
        <p:txBody>
          <a:bodyPr wrap="square" rtlCol="0" anchor="ctr"/>
          <a:lstStyle/>
          <a:p>
            <a:pPr marL="0" indent="0">
              <a:buNone/>
            </a:pPr>
            <a:r>
              <a:rPr lang="en-US" sz="1200" dirty="0">
                <a:solidFill>
                  <a:srgbClr val="E5E5E5"/>
                </a:solidFill>
              </a:rPr>
              <a:t>Embed security into development to prevent new debt.</a:t>
            </a:r>
            <a:endParaRPr lang="en-US" sz="120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8640" y="3337560"/>
            <a:ext cx="320040" cy="320040"/>
          </a:xfrm>
          <a:prstGeom prst="rect">
            <a:avLst/>
          </a:prstGeom>
        </p:spPr>
      </p:pic>
      <p:sp>
        <p:nvSpPr>
          <p:cNvPr id="13" name="Text 7"/>
          <p:cNvSpPr/>
          <p:nvPr/>
        </p:nvSpPr>
        <p:spPr>
          <a:xfrm>
            <a:off x="1005840" y="3291840"/>
            <a:ext cx="3200400" cy="320040"/>
          </a:xfrm>
          <a:prstGeom prst="rect">
            <a:avLst/>
          </a:prstGeom>
          <a:noFill/>
          <a:ln/>
        </p:spPr>
        <p:txBody>
          <a:bodyPr wrap="square" rtlCol="0" anchor="ctr"/>
          <a:lstStyle/>
          <a:p>
            <a:pPr marL="0" indent="0">
              <a:buNone/>
            </a:pPr>
            <a:r>
              <a:rPr lang="en-US" sz="1400" b="1" dirty="0">
                <a:solidFill>
                  <a:srgbClr val="FCA311"/>
                </a:solidFill>
              </a:rPr>
              <a:t>Automate processes</a:t>
            </a:r>
            <a:endParaRPr lang="en-US" sz="1400" dirty="0"/>
          </a:p>
        </p:txBody>
      </p:sp>
      <p:sp>
        <p:nvSpPr>
          <p:cNvPr id="14" name="Text 8"/>
          <p:cNvSpPr/>
          <p:nvPr/>
        </p:nvSpPr>
        <p:spPr>
          <a:xfrm>
            <a:off x="1005840" y="3566160"/>
            <a:ext cx="7772400" cy="320040"/>
          </a:xfrm>
          <a:prstGeom prst="rect">
            <a:avLst/>
          </a:prstGeom>
          <a:noFill/>
          <a:ln/>
        </p:spPr>
        <p:txBody>
          <a:bodyPr wrap="square" rtlCol="0" anchor="ctr"/>
          <a:lstStyle/>
          <a:p>
            <a:pPr marL="0" indent="0">
              <a:buNone/>
            </a:pPr>
            <a:r>
              <a:rPr lang="en-US" sz="1200" dirty="0">
                <a:solidFill>
                  <a:srgbClr val="E5E5E5"/>
                </a:solidFill>
              </a:rPr>
              <a:t>Leverage scanning, patch management &amp; certificate automation.</a:t>
            </a:r>
            <a:endParaRPr lang="en-US" sz="120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640" y="3977640"/>
            <a:ext cx="320040" cy="320040"/>
          </a:xfrm>
          <a:prstGeom prst="rect">
            <a:avLst/>
          </a:prstGeom>
        </p:spPr>
      </p:pic>
      <p:sp>
        <p:nvSpPr>
          <p:cNvPr id="16" name="Text 9"/>
          <p:cNvSpPr/>
          <p:nvPr/>
        </p:nvSpPr>
        <p:spPr>
          <a:xfrm>
            <a:off x="1005840" y="3931920"/>
            <a:ext cx="3200400" cy="320040"/>
          </a:xfrm>
          <a:prstGeom prst="rect">
            <a:avLst/>
          </a:prstGeom>
          <a:noFill/>
          <a:ln/>
        </p:spPr>
        <p:txBody>
          <a:bodyPr wrap="square" rtlCol="0" anchor="ctr"/>
          <a:lstStyle/>
          <a:p>
            <a:pPr marL="0" indent="0">
              <a:buNone/>
            </a:pPr>
            <a:r>
              <a:rPr lang="en-US" sz="1400" b="1" dirty="0">
                <a:solidFill>
                  <a:srgbClr val="FCA311"/>
                </a:solidFill>
              </a:rPr>
              <a:t>Assess asset criticality</a:t>
            </a:r>
            <a:endParaRPr lang="en-US" sz="1400" dirty="0"/>
          </a:p>
        </p:txBody>
      </p:sp>
      <p:sp>
        <p:nvSpPr>
          <p:cNvPr id="17" name="Text 10"/>
          <p:cNvSpPr/>
          <p:nvPr/>
        </p:nvSpPr>
        <p:spPr>
          <a:xfrm>
            <a:off x="1005840" y="4206240"/>
            <a:ext cx="7772400" cy="320040"/>
          </a:xfrm>
          <a:prstGeom prst="rect">
            <a:avLst/>
          </a:prstGeom>
          <a:noFill/>
          <a:ln/>
        </p:spPr>
        <p:txBody>
          <a:bodyPr wrap="square" rtlCol="0" anchor="ctr"/>
          <a:lstStyle/>
          <a:p>
            <a:pPr marL="0" indent="0">
              <a:buNone/>
            </a:pPr>
            <a:r>
              <a:rPr lang="en-US" sz="1200" dirty="0">
                <a:solidFill>
                  <a:srgbClr val="E5E5E5"/>
                </a:solidFill>
              </a:rPr>
              <a:t>Prioritise remediation of systems critical to operations or data.</a:t>
            </a:r>
            <a:endParaRPr lang="en-US"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21">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Four‑Quadrant Debt Model</a:t>
            </a:r>
            <a:endParaRPr lang="en-US" sz="2600" dirty="0"/>
          </a:p>
        </p:txBody>
      </p:sp>
      <p:sp>
        <p:nvSpPr>
          <p:cNvPr id="3" name="Shape 1"/>
          <p:cNvSpPr/>
          <p:nvPr/>
        </p:nvSpPr>
        <p:spPr>
          <a:xfrm>
            <a:off x="457200" y="1463040"/>
            <a:ext cx="4114800" cy="1188720"/>
          </a:xfrm>
          <a:prstGeom prst="rect">
            <a:avLst/>
          </a:prstGeom>
          <a:solidFill>
            <a:srgbClr val="FCA311"/>
          </a:solidFill>
          <a:ln w="12700">
            <a:solidFill>
              <a:srgbClr val="FCA311"/>
            </a:solidFill>
            <a:prstDash val="solid"/>
          </a:ln>
        </p:spPr>
        <p:txBody>
          <a:bodyPr/>
          <a:lstStyle/>
          <a:p>
            <a:endParaRPr/>
          </a:p>
        </p:txBody>
      </p:sp>
      <p:sp>
        <p:nvSpPr>
          <p:cNvPr id="4" name="Text 2"/>
          <p:cNvSpPr/>
          <p:nvPr/>
        </p:nvSpPr>
        <p:spPr>
          <a:xfrm>
            <a:off x="548640" y="1554480"/>
            <a:ext cx="3931920" cy="365760"/>
          </a:xfrm>
          <a:prstGeom prst="rect">
            <a:avLst/>
          </a:prstGeom>
          <a:noFill/>
          <a:ln/>
        </p:spPr>
        <p:txBody>
          <a:bodyPr wrap="square" rtlCol="0" anchor="ctr"/>
          <a:lstStyle/>
          <a:p>
            <a:pPr marL="0" indent="0">
              <a:buNone/>
            </a:pPr>
            <a:r>
              <a:rPr lang="en-US" sz="1600" b="1" dirty="0">
                <a:solidFill>
                  <a:srgbClr val="031C3A"/>
                </a:solidFill>
              </a:rPr>
              <a:t>Address First</a:t>
            </a:r>
            <a:endParaRPr lang="en-US" sz="1600" dirty="0"/>
          </a:p>
        </p:txBody>
      </p:sp>
      <p:sp>
        <p:nvSpPr>
          <p:cNvPr id="5" name="Text 3"/>
          <p:cNvSpPr/>
          <p:nvPr/>
        </p:nvSpPr>
        <p:spPr>
          <a:xfrm>
            <a:off x="548640" y="1920240"/>
            <a:ext cx="3931920" cy="548640"/>
          </a:xfrm>
          <a:prstGeom prst="rect">
            <a:avLst/>
          </a:prstGeom>
          <a:noFill/>
          <a:ln/>
        </p:spPr>
        <p:txBody>
          <a:bodyPr wrap="square" rtlCol="0" anchor="ctr"/>
          <a:lstStyle/>
          <a:p>
            <a:pPr marL="0" indent="0">
              <a:buNone/>
            </a:pPr>
            <a:r>
              <a:rPr lang="en-US" sz="1200" i="1" dirty="0">
                <a:solidFill>
                  <a:srgbClr val="031C3A"/>
                </a:solidFill>
              </a:rPr>
              <a:t>High impact / Low cost</a:t>
            </a:r>
            <a:endParaRPr lang="en-US" sz="1200" dirty="0"/>
          </a:p>
        </p:txBody>
      </p:sp>
      <p:sp>
        <p:nvSpPr>
          <p:cNvPr id="6" name="Shape 4"/>
          <p:cNvSpPr/>
          <p:nvPr/>
        </p:nvSpPr>
        <p:spPr>
          <a:xfrm>
            <a:off x="4572000" y="1463040"/>
            <a:ext cx="4114800" cy="1188720"/>
          </a:xfrm>
          <a:prstGeom prst="rect">
            <a:avLst/>
          </a:prstGeom>
          <a:solidFill>
            <a:srgbClr val="E71D36"/>
          </a:solidFill>
          <a:ln w="12700">
            <a:solidFill>
              <a:srgbClr val="E71D36"/>
            </a:solidFill>
            <a:prstDash val="solid"/>
          </a:ln>
        </p:spPr>
        <p:txBody>
          <a:bodyPr/>
          <a:lstStyle/>
          <a:p>
            <a:endParaRPr/>
          </a:p>
        </p:txBody>
      </p:sp>
      <p:sp>
        <p:nvSpPr>
          <p:cNvPr id="7" name="Text 5"/>
          <p:cNvSpPr/>
          <p:nvPr/>
        </p:nvSpPr>
        <p:spPr>
          <a:xfrm>
            <a:off x="4663440" y="1554480"/>
            <a:ext cx="3931920" cy="365760"/>
          </a:xfrm>
          <a:prstGeom prst="rect">
            <a:avLst/>
          </a:prstGeom>
          <a:noFill/>
          <a:ln/>
        </p:spPr>
        <p:txBody>
          <a:bodyPr wrap="square" rtlCol="0" anchor="ctr"/>
          <a:lstStyle/>
          <a:p>
            <a:pPr marL="0" indent="0">
              <a:buNone/>
            </a:pPr>
            <a:r>
              <a:rPr lang="en-US" sz="1600" b="1" dirty="0">
                <a:solidFill>
                  <a:srgbClr val="031C3A"/>
                </a:solidFill>
              </a:rPr>
              <a:t>Plan Strategically</a:t>
            </a:r>
            <a:endParaRPr lang="en-US" sz="1600" dirty="0"/>
          </a:p>
        </p:txBody>
      </p:sp>
      <p:sp>
        <p:nvSpPr>
          <p:cNvPr id="8" name="Text 6"/>
          <p:cNvSpPr/>
          <p:nvPr/>
        </p:nvSpPr>
        <p:spPr>
          <a:xfrm>
            <a:off x="4663440" y="1920240"/>
            <a:ext cx="3931920" cy="548640"/>
          </a:xfrm>
          <a:prstGeom prst="rect">
            <a:avLst/>
          </a:prstGeom>
          <a:noFill/>
          <a:ln/>
        </p:spPr>
        <p:txBody>
          <a:bodyPr wrap="square" rtlCol="0" anchor="ctr"/>
          <a:lstStyle/>
          <a:p>
            <a:pPr marL="0" indent="0">
              <a:buNone/>
            </a:pPr>
            <a:r>
              <a:rPr lang="en-US" sz="1200" i="1" dirty="0">
                <a:solidFill>
                  <a:srgbClr val="031C3A"/>
                </a:solidFill>
              </a:rPr>
              <a:t>High impact / High cost</a:t>
            </a:r>
            <a:endParaRPr lang="en-US" sz="1200" dirty="0"/>
          </a:p>
        </p:txBody>
      </p:sp>
      <p:sp>
        <p:nvSpPr>
          <p:cNvPr id="9" name="Shape 7"/>
          <p:cNvSpPr/>
          <p:nvPr/>
        </p:nvSpPr>
        <p:spPr>
          <a:xfrm>
            <a:off x="457200" y="2926080"/>
            <a:ext cx="4114800" cy="1188720"/>
          </a:xfrm>
          <a:prstGeom prst="rect">
            <a:avLst/>
          </a:prstGeom>
          <a:solidFill>
            <a:srgbClr val="2EC4B6"/>
          </a:solidFill>
          <a:ln w="12700">
            <a:solidFill>
              <a:srgbClr val="2EC4B6"/>
            </a:solidFill>
            <a:prstDash val="solid"/>
          </a:ln>
        </p:spPr>
        <p:txBody>
          <a:bodyPr/>
          <a:lstStyle/>
          <a:p>
            <a:endParaRPr/>
          </a:p>
        </p:txBody>
      </p:sp>
      <p:sp>
        <p:nvSpPr>
          <p:cNvPr id="10" name="Text 8"/>
          <p:cNvSpPr/>
          <p:nvPr/>
        </p:nvSpPr>
        <p:spPr>
          <a:xfrm>
            <a:off x="548640" y="3017520"/>
            <a:ext cx="3931920" cy="365760"/>
          </a:xfrm>
          <a:prstGeom prst="rect">
            <a:avLst/>
          </a:prstGeom>
          <a:noFill/>
          <a:ln/>
        </p:spPr>
        <p:txBody>
          <a:bodyPr wrap="square" rtlCol="0" anchor="ctr"/>
          <a:lstStyle/>
          <a:p>
            <a:pPr marL="0" indent="0">
              <a:buNone/>
            </a:pPr>
            <a:r>
              <a:rPr lang="en-US" sz="1600" b="1" dirty="0">
                <a:solidFill>
                  <a:srgbClr val="031C3A"/>
                </a:solidFill>
              </a:rPr>
              <a:t>Delay Safely</a:t>
            </a:r>
            <a:endParaRPr lang="en-US" sz="1600" dirty="0"/>
          </a:p>
        </p:txBody>
      </p:sp>
      <p:sp>
        <p:nvSpPr>
          <p:cNvPr id="11" name="Text 9"/>
          <p:cNvSpPr/>
          <p:nvPr/>
        </p:nvSpPr>
        <p:spPr>
          <a:xfrm>
            <a:off x="548640" y="3383280"/>
            <a:ext cx="3931920" cy="548640"/>
          </a:xfrm>
          <a:prstGeom prst="rect">
            <a:avLst/>
          </a:prstGeom>
          <a:noFill/>
          <a:ln/>
        </p:spPr>
        <p:txBody>
          <a:bodyPr wrap="square" rtlCol="0" anchor="ctr"/>
          <a:lstStyle/>
          <a:p>
            <a:pPr marL="0" indent="0">
              <a:buNone/>
            </a:pPr>
            <a:r>
              <a:rPr lang="en-US" sz="1200" i="1" dirty="0">
                <a:solidFill>
                  <a:srgbClr val="031C3A"/>
                </a:solidFill>
              </a:rPr>
              <a:t>Low impact / Low cost</a:t>
            </a:r>
            <a:endParaRPr lang="en-US" sz="1200" dirty="0"/>
          </a:p>
        </p:txBody>
      </p:sp>
      <p:sp>
        <p:nvSpPr>
          <p:cNvPr id="12" name="Shape 10"/>
          <p:cNvSpPr/>
          <p:nvPr/>
        </p:nvSpPr>
        <p:spPr>
          <a:xfrm>
            <a:off x="4572000" y="2926080"/>
            <a:ext cx="4114800" cy="1188720"/>
          </a:xfrm>
          <a:prstGeom prst="rect">
            <a:avLst/>
          </a:prstGeom>
          <a:solidFill>
            <a:srgbClr val="A4B2C6"/>
          </a:solidFill>
          <a:ln w="12700">
            <a:solidFill>
              <a:srgbClr val="A4B2C6"/>
            </a:solidFill>
            <a:prstDash val="solid"/>
          </a:ln>
        </p:spPr>
        <p:txBody>
          <a:bodyPr/>
          <a:lstStyle/>
          <a:p>
            <a:endParaRPr/>
          </a:p>
        </p:txBody>
      </p:sp>
      <p:sp>
        <p:nvSpPr>
          <p:cNvPr id="13" name="Text 11"/>
          <p:cNvSpPr/>
          <p:nvPr/>
        </p:nvSpPr>
        <p:spPr>
          <a:xfrm>
            <a:off x="4663440" y="3017520"/>
            <a:ext cx="3931920" cy="365760"/>
          </a:xfrm>
          <a:prstGeom prst="rect">
            <a:avLst/>
          </a:prstGeom>
          <a:noFill/>
          <a:ln/>
        </p:spPr>
        <p:txBody>
          <a:bodyPr wrap="square" rtlCol="0" anchor="ctr"/>
          <a:lstStyle/>
          <a:p>
            <a:pPr marL="0" indent="0">
              <a:buNone/>
            </a:pPr>
            <a:r>
              <a:rPr lang="en-US" sz="1600" b="1" dirty="0">
                <a:solidFill>
                  <a:srgbClr val="031C3A"/>
                </a:solidFill>
              </a:rPr>
              <a:t>Ignore Safely</a:t>
            </a:r>
            <a:endParaRPr lang="en-US" sz="1600" dirty="0"/>
          </a:p>
        </p:txBody>
      </p:sp>
      <p:sp>
        <p:nvSpPr>
          <p:cNvPr id="14" name="Text 12"/>
          <p:cNvSpPr/>
          <p:nvPr/>
        </p:nvSpPr>
        <p:spPr>
          <a:xfrm>
            <a:off x="4663440" y="3383280"/>
            <a:ext cx="3931920" cy="548640"/>
          </a:xfrm>
          <a:prstGeom prst="rect">
            <a:avLst/>
          </a:prstGeom>
          <a:noFill/>
          <a:ln/>
        </p:spPr>
        <p:txBody>
          <a:bodyPr wrap="square" rtlCol="0" anchor="ctr"/>
          <a:lstStyle/>
          <a:p>
            <a:pPr marL="0" indent="0">
              <a:buNone/>
            </a:pPr>
            <a:r>
              <a:rPr lang="en-US" sz="1200" i="1" dirty="0">
                <a:solidFill>
                  <a:srgbClr val="031C3A"/>
                </a:solidFill>
              </a:rPr>
              <a:t>Low impact / High cost</a:t>
            </a:r>
            <a:endParaRPr lang="en-US" sz="1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23">
    <p:bg>
      <p:bgPr>
        <a:solidFill>
          <a:srgbClr val="031C3A"/>
        </a:solidFill>
        <a:effectLst/>
      </p:bgPr>
    </p:bg>
    <p:spTree>
      <p:nvGrpSpPr>
        <p:cNvPr id="1" name=""/>
        <p:cNvGrpSpPr/>
        <p:nvPr/>
      </p:nvGrpSpPr>
      <p:grpSpPr>
        <a:xfrm>
          <a:off x="0" y="0"/>
          <a:ext cx="0" cy="0"/>
          <a:chOff x="0" y="0"/>
          <a:chExt cx="0" cy="0"/>
        </a:xfrm>
      </p:grpSpPr>
      <p:sp>
        <p:nvSpPr>
          <p:cNvPr id="22" name="Shape 1">
            <a:extLst>
              <a:ext uri="{FF2B5EF4-FFF2-40B4-BE49-F238E27FC236}">
                <a16:creationId xmlns:a16="http://schemas.microsoft.com/office/drawing/2014/main" id="{5BC808C8-158E-F924-9373-5DF31A2DDAA8}"/>
              </a:ext>
            </a:extLst>
          </p:cNvPr>
          <p:cNvSpPr/>
          <p:nvPr/>
        </p:nvSpPr>
        <p:spPr>
          <a:xfrm>
            <a:off x="228599" y="1258349"/>
            <a:ext cx="8686799" cy="2642532"/>
          </a:xfrm>
          <a:prstGeom prst="roundRect">
            <a:avLst>
              <a:gd name="adj" fmla="val 2174"/>
            </a:avLst>
          </a:prstGeom>
          <a:solidFill>
            <a:srgbClr val="0A3D62"/>
          </a:solidFill>
          <a:ln w="12700">
            <a:solidFill>
              <a:srgbClr val="2EC4B6"/>
            </a:solidFill>
            <a:prstDash val="solid"/>
          </a:ln>
        </p:spPr>
        <p:txBody>
          <a:bodyPr/>
          <a:lstStyle/>
          <a:p>
            <a:endParaRPr/>
          </a:p>
        </p:txBody>
      </p:sp>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Implementation Roadmap</a:t>
            </a:r>
            <a:endParaRPr lang="en-US" sz="2600" dirty="0"/>
          </a:p>
        </p:txBody>
      </p:sp>
      <p:sp>
        <p:nvSpPr>
          <p:cNvPr id="3" name="Shape 1"/>
          <p:cNvSpPr/>
          <p:nvPr/>
        </p:nvSpPr>
        <p:spPr>
          <a:xfrm>
            <a:off x="914400" y="1828800"/>
            <a:ext cx="548640" cy="548640"/>
          </a:xfrm>
          <a:prstGeom prst="ellipse">
            <a:avLst/>
          </a:prstGeom>
          <a:solidFill>
            <a:srgbClr val="FCA311"/>
          </a:solidFill>
          <a:ln w="12700">
            <a:solidFill>
              <a:srgbClr val="FCA311"/>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0120" y="1874520"/>
            <a:ext cx="457200" cy="457200"/>
          </a:xfrm>
          <a:prstGeom prst="rect">
            <a:avLst/>
          </a:prstGeom>
        </p:spPr>
      </p:pic>
      <p:sp>
        <p:nvSpPr>
          <p:cNvPr id="5" name="Text 2"/>
          <p:cNvSpPr/>
          <p:nvPr/>
        </p:nvSpPr>
        <p:spPr>
          <a:xfrm>
            <a:off x="457200" y="2468880"/>
            <a:ext cx="1463040" cy="548640"/>
          </a:xfrm>
          <a:prstGeom prst="rect">
            <a:avLst/>
          </a:prstGeom>
          <a:noFill/>
          <a:ln/>
        </p:spPr>
        <p:txBody>
          <a:bodyPr wrap="square" rtlCol="0" anchor="ctr"/>
          <a:lstStyle/>
          <a:p>
            <a:pPr marL="0" indent="0" algn="ctr">
              <a:buNone/>
            </a:pPr>
            <a:r>
              <a:rPr lang="en-US" sz="1400" b="1" dirty="0">
                <a:solidFill>
                  <a:srgbClr val="FCA311"/>
                </a:solidFill>
              </a:rPr>
              <a:t>Phase 1</a:t>
            </a:r>
            <a:endParaRPr lang="en-US" sz="1400" dirty="0"/>
          </a:p>
          <a:p>
            <a:pPr marL="0" indent="0" algn="ctr">
              <a:buNone/>
            </a:pPr>
            <a:r>
              <a:rPr lang="en-US" sz="1000" dirty="0">
                <a:solidFill>
                  <a:srgbClr val="A4B2C6"/>
                </a:solidFill>
              </a:rPr>
              <a:t>0–3 mo</a:t>
            </a:r>
            <a:endParaRPr lang="en-US" sz="1400" dirty="0"/>
          </a:p>
        </p:txBody>
      </p:sp>
      <p:sp>
        <p:nvSpPr>
          <p:cNvPr id="6" name="Text 3"/>
          <p:cNvSpPr/>
          <p:nvPr/>
        </p:nvSpPr>
        <p:spPr>
          <a:xfrm>
            <a:off x="182880" y="3017520"/>
            <a:ext cx="2011680" cy="731520"/>
          </a:xfrm>
          <a:prstGeom prst="rect">
            <a:avLst/>
          </a:prstGeom>
          <a:noFill/>
          <a:ln/>
        </p:spPr>
        <p:txBody>
          <a:bodyPr wrap="square" rtlCol="0" anchor="ctr"/>
          <a:lstStyle/>
          <a:p>
            <a:pPr marL="0" indent="0" algn="ctr">
              <a:buNone/>
            </a:pPr>
            <a:r>
              <a:rPr lang="en-US" sz="1000" dirty="0">
                <a:solidFill>
                  <a:srgbClr val="E5E5E5"/>
                </a:solidFill>
              </a:rPr>
              <a:t>Inventory assets &amp; define metrics</a:t>
            </a:r>
            <a:endParaRPr lang="en-US" sz="1000" dirty="0"/>
          </a:p>
        </p:txBody>
      </p:sp>
      <p:sp>
        <p:nvSpPr>
          <p:cNvPr id="7" name="Shape 4"/>
          <p:cNvSpPr/>
          <p:nvPr/>
        </p:nvSpPr>
        <p:spPr>
          <a:xfrm>
            <a:off x="1920240" y="2103120"/>
            <a:ext cx="548640" cy="91440"/>
          </a:xfrm>
          <a:prstGeom prst="rect">
            <a:avLst/>
          </a:prstGeom>
          <a:solidFill>
            <a:srgbClr val="FCA311"/>
          </a:solidFill>
          <a:ln w="12700">
            <a:solidFill>
              <a:srgbClr val="FCA311"/>
            </a:solidFill>
            <a:prstDash val="solid"/>
          </a:ln>
        </p:spPr>
        <p:txBody>
          <a:bodyPr/>
          <a:lstStyle/>
          <a:p>
            <a:endParaRPr/>
          </a:p>
        </p:txBody>
      </p:sp>
      <p:sp>
        <p:nvSpPr>
          <p:cNvPr id="8" name="Shape 5"/>
          <p:cNvSpPr/>
          <p:nvPr/>
        </p:nvSpPr>
        <p:spPr>
          <a:xfrm>
            <a:off x="3200400" y="1828800"/>
            <a:ext cx="548640" cy="548640"/>
          </a:xfrm>
          <a:prstGeom prst="ellipse">
            <a:avLst/>
          </a:prstGeom>
          <a:solidFill>
            <a:srgbClr val="FCA311"/>
          </a:solidFill>
          <a:ln w="12700">
            <a:solidFill>
              <a:srgbClr val="FCA311"/>
            </a:solidFill>
            <a:prstDash val="solid"/>
          </a:ln>
        </p:spPr>
        <p:txBody>
          <a:bodyPr/>
          <a:lstStyle/>
          <a:p>
            <a:endParaRPr/>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46120" y="1874520"/>
            <a:ext cx="457200" cy="457200"/>
          </a:xfrm>
          <a:prstGeom prst="rect">
            <a:avLst/>
          </a:prstGeom>
        </p:spPr>
      </p:pic>
      <p:sp>
        <p:nvSpPr>
          <p:cNvPr id="10" name="Text 6"/>
          <p:cNvSpPr/>
          <p:nvPr/>
        </p:nvSpPr>
        <p:spPr>
          <a:xfrm>
            <a:off x="2743200" y="2468880"/>
            <a:ext cx="1463040" cy="548640"/>
          </a:xfrm>
          <a:prstGeom prst="rect">
            <a:avLst/>
          </a:prstGeom>
          <a:noFill/>
          <a:ln/>
        </p:spPr>
        <p:txBody>
          <a:bodyPr wrap="square" rtlCol="0" anchor="ctr"/>
          <a:lstStyle/>
          <a:p>
            <a:pPr marL="0" indent="0" algn="ctr">
              <a:buNone/>
            </a:pPr>
            <a:r>
              <a:rPr lang="en-US" sz="1400" b="1" dirty="0">
                <a:solidFill>
                  <a:srgbClr val="FCA311"/>
                </a:solidFill>
              </a:rPr>
              <a:t>Phase 2</a:t>
            </a:r>
            <a:endParaRPr lang="en-US" sz="1400" dirty="0"/>
          </a:p>
          <a:p>
            <a:pPr marL="0" indent="0" algn="ctr">
              <a:buNone/>
            </a:pPr>
            <a:r>
              <a:rPr lang="en-US" sz="1000" dirty="0">
                <a:solidFill>
                  <a:srgbClr val="A4B2C6"/>
                </a:solidFill>
              </a:rPr>
              <a:t>3–6 mo</a:t>
            </a:r>
            <a:endParaRPr lang="en-US" sz="1400" dirty="0"/>
          </a:p>
        </p:txBody>
      </p:sp>
      <p:sp>
        <p:nvSpPr>
          <p:cNvPr id="11" name="Text 7"/>
          <p:cNvSpPr/>
          <p:nvPr/>
        </p:nvSpPr>
        <p:spPr>
          <a:xfrm>
            <a:off x="2468880" y="3017520"/>
            <a:ext cx="2011680" cy="731520"/>
          </a:xfrm>
          <a:prstGeom prst="rect">
            <a:avLst/>
          </a:prstGeom>
          <a:noFill/>
          <a:ln/>
        </p:spPr>
        <p:txBody>
          <a:bodyPr wrap="square" rtlCol="0" anchor="ctr"/>
          <a:lstStyle/>
          <a:p>
            <a:pPr marL="0" indent="0" algn="ctr">
              <a:buNone/>
            </a:pPr>
            <a:r>
              <a:rPr lang="en-US" sz="1000" dirty="0">
                <a:solidFill>
                  <a:srgbClr val="E5E5E5"/>
                </a:solidFill>
              </a:rPr>
              <a:t>Quick wins: high impact, low cost</a:t>
            </a:r>
            <a:endParaRPr lang="en-US" sz="1000" dirty="0"/>
          </a:p>
        </p:txBody>
      </p:sp>
      <p:sp>
        <p:nvSpPr>
          <p:cNvPr id="12" name="Shape 8"/>
          <p:cNvSpPr/>
          <p:nvPr/>
        </p:nvSpPr>
        <p:spPr>
          <a:xfrm>
            <a:off x="4206240" y="2103120"/>
            <a:ext cx="548640" cy="91440"/>
          </a:xfrm>
          <a:prstGeom prst="rect">
            <a:avLst/>
          </a:prstGeom>
          <a:solidFill>
            <a:srgbClr val="FCA311"/>
          </a:solidFill>
          <a:ln w="12700">
            <a:solidFill>
              <a:srgbClr val="FCA311"/>
            </a:solidFill>
            <a:prstDash val="solid"/>
          </a:ln>
        </p:spPr>
        <p:txBody>
          <a:bodyPr/>
          <a:lstStyle/>
          <a:p>
            <a:endParaRPr/>
          </a:p>
        </p:txBody>
      </p:sp>
      <p:sp>
        <p:nvSpPr>
          <p:cNvPr id="13" name="Shape 9"/>
          <p:cNvSpPr/>
          <p:nvPr/>
        </p:nvSpPr>
        <p:spPr>
          <a:xfrm>
            <a:off x="5486400" y="1828800"/>
            <a:ext cx="548640" cy="548640"/>
          </a:xfrm>
          <a:prstGeom prst="ellipse">
            <a:avLst/>
          </a:prstGeom>
          <a:solidFill>
            <a:srgbClr val="FCA311"/>
          </a:solidFill>
          <a:ln w="12700">
            <a:solidFill>
              <a:srgbClr val="FCA311"/>
            </a:solidFill>
            <a:prstDash val="solid"/>
          </a:ln>
        </p:spPr>
        <p:txBody>
          <a:bodyPr/>
          <a:lstStyle/>
          <a:p>
            <a:endParaRPr/>
          </a:p>
        </p:txBody>
      </p:sp>
      <p:pic>
        <p:nvPicPr>
          <p:cNvPr id="14"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32120" y="1874520"/>
            <a:ext cx="457200" cy="457200"/>
          </a:xfrm>
          <a:prstGeom prst="rect">
            <a:avLst/>
          </a:prstGeom>
        </p:spPr>
      </p:pic>
      <p:sp>
        <p:nvSpPr>
          <p:cNvPr id="15" name="Text 10"/>
          <p:cNvSpPr/>
          <p:nvPr/>
        </p:nvSpPr>
        <p:spPr>
          <a:xfrm>
            <a:off x="5029200" y="2468880"/>
            <a:ext cx="1463040" cy="548640"/>
          </a:xfrm>
          <a:prstGeom prst="rect">
            <a:avLst/>
          </a:prstGeom>
          <a:noFill/>
          <a:ln/>
        </p:spPr>
        <p:txBody>
          <a:bodyPr wrap="square" rtlCol="0" anchor="ctr"/>
          <a:lstStyle/>
          <a:p>
            <a:pPr marL="0" indent="0" algn="ctr">
              <a:buNone/>
            </a:pPr>
            <a:r>
              <a:rPr lang="en-US" sz="1400" b="1" dirty="0">
                <a:solidFill>
                  <a:srgbClr val="FCA311"/>
                </a:solidFill>
              </a:rPr>
              <a:t>Phase 3</a:t>
            </a:r>
            <a:endParaRPr lang="en-US" sz="1400" dirty="0"/>
          </a:p>
          <a:p>
            <a:pPr marL="0" indent="0" algn="ctr">
              <a:buNone/>
            </a:pPr>
            <a:r>
              <a:rPr lang="en-US" sz="1000" dirty="0">
                <a:solidFill>
                  <a:srgbClr val="A4B2C6"/>
                </a:solidFill>
              </a:rPr>
              <a:t>6–18 mo</a:t>
            </a:r>
            <a:endParaRPr lang="en-US" sz="1400" dirty="0"/>
          </a:p>
        </p:txBody>
      </p:sp>
      <p:sp>
        <p:nvSpPr>
          <p:cNvPr id="16" name="Text 11"/>
          <p:cNvSpPr/>
          <p:nvPr/>
        </p:nvSpPr>
        <p:spPr>
          <a:xfrm>
            <a:off x="4754880" y="3017520"/>
            <a:ext cx="2011680" cy="731520"/>
          </a:xfrm>
          <a:prstGeom prst="rect">
            <a:avLst/>
          </a:prstGeom>
          <a:noFill/>
          <a:ln/>
        </p:spPr>
        <p:txBody>
          <a:bodyPr wrap="square" rtlCol="0" anchor="ctr"/>
          <a:lstStyle/>
          <a:p>
            <a:pPr marL="0" indent="0" algn="ctr">
              <a:buNone/>
            </a:pPr>
            <a:r>
              <a:rPr lang="en-US" sz="1000" dirty="0">
                <a:solidFill>
                  <a:srgbClr val="E5E5E5"/>
                </a:solidFill>
              </a:rPr>
              <a:t>Modernise &amp; remediate strategically</a:t>
            </a:r>
            <a:endParaRPr lang="en-US" sz="1000" dirty="0"/>
          </a:p>
        </p:txBody>
      </p:sp>
      <p:sp>
        <p:nvSpPr>
          <p:cNvPr id="17" name="Shape 12"/>
          <p:cNvSpPr/>
          <p:nvPr/>
        </p:nvSpPr>
        <p:spPr>
          <a:xfrm>
            <a:off x="6492240" y="2103120"/>
            <a:ext cx="548640" cy="91440"/>
          </a:xfrm>
          <a:prstGeom prst="rect">
            <a:avLst/>
          </a:prstGeom>
          <a:solidFill>
            <a:srgbClr val="FCA311"/>
          </a:solidFill>
          <a:ln w="12700">
            <a:solidFill>
              <a:srgbClr val="FCA311"/>
            </a:solidFill>
            <a:prstDash val="solid"/>
          </a:ln>
        </p:spPr>
        <p:txBody>
          <a:bodyPr/>
          <a:lstStyle/>
          <a:p>
            <a:endParaRPr/>
          </a:p>
        </p:txBody>
      </p:sp>
      <p:sp>
        <p:nvSpPr>
          <p:cNvPr id="18" name="Shape 13"/>
          <p:cNvSpPr/>
          <p:nvPr/>
        </p:nvSpPr>
        <p:spPr>
          <a:xfrm>
            <a:off x="7772400" y="1828800"/>
            <a:ext cx="548640" cy="548640"/>
          </a:xfrm>
          <a:prstGeom prst="ellipse">
            <a:avLst/>
          </a:prstGeom>
          <a:solidFill>
            <a:srgbClr val="FCA311"/>
          </a:solidFill>
          <a:ln w="12700">
            <a:solidFill>
              <a:srgbClr val="FCA311"/>
            </a:solidFill>
            <a:prstDash val="solid"/>
          </a:ln>
        </p:spPr>
        <p:txBody>
          <a:bodyPr/>
          <a:lstStyle/>
          <a:p>
            <a:endParaRPr/>
          </a:p>
        </p:txBody>
      </p:sp>
      <p:pic>
        <p:nvPicPr>
          <p:cNvPr id="19"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18120" y="1874520"/>
            <a:ext cx="457200" cy="457200"/>
          </a:xfrm>
          <a:prstGeom prst="rect">
            <a:avLst/>
          </a:prstGeom>
        </p:spPr>
      </p:pic>
      <p:sp>
        <p:nvSpPr>
          <p:cNvPr id="20" name="Text 14"/>
          <p:cNvSpPr/>
          <p:nvPr/>
        </p:nvSpPr>
        <p:spPr>
          <a:xfrm>
            <a:off x="7315200" y="2468880"/>
            <a:ext cx="1463040" cy="548640"/>
          </a:xfrm>
          <a:prstGeom prst="rect">
            <a:avLst/>
          </a:prstGeom>
          <a:noFill/>
          <a:ln/>
        </p:spPr>
        <p:txBody>
          <a:bodyPr wrap="square" rtlCol="0" anchor="ctr"/>
          <a:lstStyle/>
          <a:p>
            <a:pPr marL="0" indent="0" algn="ctr">
              <a:buNone/>
            </a:pPr>
            <a:r>
              <a:rPr lang="en-US" sz="1400" b="1" dirty="0">
                <a:solidFill>
                  <a:srgbClr val="FCA311"/>
                </a:solidFill>
              </a:rPr>
              <a:t>Phase 4</a:t>
            </a:r>
            <a:endParaRPr lang="en-US" sz="1400" dirty="0"/>
          </a:p>
          <a:p>
            <a:pPr marL="0" indent="0" algn="ctr">
              <a:buNone/>
            </a:pPr>
            <a:r>
              <a:rPr lang="en-US" sz="1000" dirty="0">
                <a:solidFill>
                  <a:srgbClr val="A4B2C6"/>
                </a:solidFill>
              </a:rPr>
              <a:t>Ongoing</a:t>
            </a:r>
            <a:endParaRPr lang="en-US" sz="1400" dirty="0"/>
          </a:p>
        </p:txBody>
      </p:sp>
      <p:sp>
        <p:nvSpPr>
          <p:cNvPr id="21" name="Text 15"/>
          <p:cNvSpPr/>
          <p:nvPr/>
        </p:nvSpPr>
        <p:spPr>
          <a:xfrm>
            <a:off x="7040880" y="3017520"/>
            <a:ext cx="2011680" cy="731520"/>
          </a:xfrm>
          <a:prstGeom prst="rect">
            <a:avLst/>
          </a:prstGeom>
          <a:noFill/>
          <a:ln/>
        </p:spPr>
        <p:txBody>
          <a:bodyPr wrap="square" rtlCol="0" anchor="ctr"/>
          <a:lstStyle/>
          <a:p>
            <a:pPr marL="0" indent="0" algn="ctr">
              <a:buNone/>
            </a:pPr>
            <a:r>
              <a:rPr lang="en-US" sz="1000" dirty="0">
                <a:solidFill>
                  <a:srgbClr val="E5E5E5"/>
                </a:solidFill>
              </a:rPr>
              <a:t>Continuous improvement &amp; culture</a:t>
            </a:r>
            <a:endParaRPr lang="en-US" sz="1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22">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Building the Business Case</a:t>
            </a:r>
            <a:endParaRPr lang="en-US" sz="2600" dirty="0"/>
          </a:p>
        </p:txBody>
      </p:sp>
      <p:graphicFrame>
        <p:nvGraphicFramePr>
          <p:cNvPr id="3" name="Chart 0"/>
          <p:cNvGraphicFramePr/>
          <p:nvPr>
            <p:extLst>
              <p:ext uri="{D42A27DB-BD31-4B8C-83A1-F6EECF244321}">
                <p14:modId xmlns:p14="http://schemas.microsoft.com/office/powerpoint/2010/main" val="3919758107"/>
              </p:ext>
            </p:extLst>
          </p:nvPr>
        </p:nvGraphicFramePr>
        <p:xfrm>
          <a:off x="423644" y="1127480"/>
          <a:ext cx="5029200" cy="2560320"/>
        </p:xfrm>
        <a:graphic>
          <a:graphicData uri="http://schemas.openxmlformats.org/drawingml/2006/chart">
            <c:chart xmlns:c="http://schemas.openxmlformats.org/drawingml/2006/chart" xmlns:r="http://schemas.openxmlformats.org/officeDocument/2006/relationships" r:id="rId3"/>
          </a:graphicData>
        </a:graphic>
      </p:graphicFrame>
      <p:sp>
        <p:nvSpPr>
          <p:cNvPr id="4" name="Shape 1"/>
          <p:cNvSpPr/>
          <p:nvPr/>
        </p:nvSpPr>
        <p:spPr>
          <a:xfrm>
            <a:off x="5635724" y="1127480"/>
            <a:ext cx="2926080" cy="2560320"/>
          </a:xfrm>
          <a:prstGeom prst="roundRect">
            <a:avLst>
              <a:gd name="adj" fmla="val 2857"/>
            </a:avLst>
          </a:prstGeom>
          <a:solidFill>
            <a:srgbClr val="0A3D62"/>
          </a:solidFill>
          <a:ln w="12700">
            <a:solidFill>
              <a:srgbClr val="2EC4B6"/>
            </a:solidFill>
            <a:prstDash val="solid"/>
          </a:ln>
        </p:spPr>
        <p:txBody>
          <a:bodyPr/>
          <a:lstStyle/>
          <a:p>
            <a:endParaRPr/>
          </a:p>
        </p:txBody>
      </p:sp>
      <p:sp>
        <p:nvSpPr>
          <p:cNvPr id="5" name="Text 2"/>
          <p:cNvSpPr/>
          <p:nvPr/>
        </p:nvSpPr>
        <p:spPr>
          <a:xfrm>
            <a:off x="5727164" y="1310360"/>
            <a:ext cx="2743200" cy="2194560"/>
          </a:xfrm>
          <a:prstGeom prst="rect">
            <a:avLst/>
          </a:prstGeom>
          <a:noFill/>
          <a:ln/>
        </p:spPr>
        <p:txBody>
          <a:bodyPr wrap="square" rtlCol="0" anchor="ctr"/>
          <a:lstStyle/>
          <a:p>
            <a:pPr marL="0" indent="0" algn="ctr">
              <a:buNone/>
            </a:pPr>
            <a:r>
              <a:rPr lang="en-US" sz="3600" b="1" dirty="0">
                <a:solidFill>
                  <a:srgbClr val="FCA311"/>
                </a:solidFill>
              </a:rPr>
              <a:t>85%</a:t>
            </a:r>
            <a:endParaRPr lang="en-US" sz="3600" dirty="0"/>
          </a:p>
          <a:p>
            <a:pPr marL="0" indent="0" algn="ctr">
              <a:buNone/>
            </a:pPr>
            <a:r>
              <a:rPr lang="en-US" sz="1200" dirty="0">
                <a:solidFill>
                  <a:srgbClr val="A4B2C6"/>
                </a:solidFill>
              </a:rPr>
              <a:t>Risk reduction</a:t>
            </a:r>
            <a:endParaRPr lang="en-US" sz="3600" dirty="0"/>
          </a:p>
          <a:p>
            <a:pPr marL="0" indent="0" algn="ctr">
              <a:buNone/>
            </a:pPr>
            <a:endParaRPr lang="en-US" sz="3600" dirty="0"/>
          </a:p>
          <a:p>
            <a:pPr marL="0" indent="0" algn="ctr">
              <a:buNone/>
            </a:pPr>
            <a:r>
              <a:rPr lang="en-US" sz="3000" b="1" dirty="0">
                <a:solidFill>
                  <a:srgbClr val="FCA311"/>
                </a:solidFill>
              </a:rPr>
              <a:t>920% ROI</a:t>
            </a:r>
            <a:endParaRPr lang="en-US" sz="3600" dirty="0"/>
          </a:p>
          <a:p>
            <a:pPr marL="0" indent="0" algn="ctr">
              <a:buNone/>
            </a:pPr>
            <a:r>
              <a:rPr lang="en-US" sz="1200" dirty="0">
                <a:solidFill>
                  <a:srgbClr val="A4B2C6"/>
                </a:solidFill>
              </a:rPr>
              <a:t>First year return</a:t>
            </a:r>
            <a:endParaRPr lang="en-US" sz="3600" dirty="0"/>
          </a:p>
        </p:txBody>
      </p:sp>
      <p:sp>
        <p:nvSpPr>
          <p:cNvPr id="6" name="Text 3"/>
          <p:cNvSpPr/>
          <p:nvPr/>
        </p:nvSpPr>
        <p:spPr>
          <a:xfrm>
            <a:off x="423644" y="3870680"/>
            <a:ext cx="8686800" cy="731520"/>
          </a:xfrm>
          <a:prstGeom prst="rect">
            <a:avLst/>
          </a:prstGeom>
          <a:noFill/>
          <a:ln/>
        </p:spPr>
        <p:txBody>
          <a:bodyPr wrap="square" rtlCol="0" anchor="ctr"/>
          <a:lstStyle/>
          <a:p>
            <a:pPr marL="0" indent="0">
              <a:buNone/>
            </a:pPr>
            <a:r>
              <a:rPr lang="en-US" sz="1200" b="1" dirty="0">
                <a:solidFill>
                  <a:srgbClr val="E5E5E5"/>
                </a:solidFill>
              </a:rPr>
              <a:t>Cost of inaction: </a:t>
            </a:r>
            <a:r>
              <a:rPr lang="en-US" sz="1200" dirty="0">
                <a:solidFill>
                  <a:srgbClr val="E5E5E5"/>
                </a:solidFill>
              </a:rPr>
              <a:t>2 attacks/year × 40% vulnerability × $3M loss = $2.4M</a:t>
            </a:r>
            <a:endParaRPr lang="en-US" sz="1200" dirty="0"/>
          </a:p>
          <a:p>
            <a:pPr marL="0" indent="0">
              <a:buNone/>
            </a:pPr>
            <a:r>
              <a:rPr lang="en-US" sz="1200" b="1" dirty="0">
                <a:solidFill>
                  <a:srgbClr val="E5E5E5"/>
                </a:solidFill>
              </a:rPr>
              <a:t>Remediation investment: </a:t>
            </a:r>
            <a:endParaRPr lang="en-US" sz="1200" dirty="0"/>
          </a:p>
          <a:p>
            <a:pPr marL="0" indent="0">
              <a:buNone/>
            </a:pPr>
            <a:r>
              <a:rPr lang="en-US" sz="1200" b="1" dirty="0">
                <a:solidFill>
                  <a:srgbClr val="FCA311"/>
                </a:solidFill>
              </a:rPr>
              <a:t>$200K</a:t>
            </a:r>
            <a:endParaRPr lang="en-US" sz="1200" dirty="0"/>
          </a:p>
          <a:p>
            <a:pPr marL="0" indent="0">
              <a:buNone/>
            </a:pPr>
            <a:r>
              <a:rPr lang="en-US" sz="1200" dirty="0">
                <a:solidFill>
                  <a:srgbClr val="E5E5E5"/>
                </a:solidFill>
              </a:rPr>
              <a:t>Return on Investment: 85% risk reduction → 9× return</a:t>
            </a:r>
            <a:endParaRPr 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4">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Recap</a:t>
            </a:r>
            <a:endParaRPr lang="en-US" sz="2600" dirty="0"/>
          </a:p>
        </p:txBody>
      </p:sp>
      <p:sp>
        <p:nvSpPr>
          <p:cNvPr id="3" name="Text 1"/>
          <p:cNvSpPr/>
          <p:nvPr/>
        </p:nvSpPr>
        <p:spPr>
          <a:xfrm>
            <a:off x="548640" y="1371600"/>
            <a:ext cx="8046720" cy="1828800"/>
          </a:xfrm>
          <a:prstGeom prst="rect">
            <a:avLst/>
          </a:prstGeom>
          <a:noFill/>
          <a:ln/>
        </p:spPr>
        <p:txBody>
          <a:bodyPr wrap="square" rtlCol="0" anchor="ctr"/>
          <a:lstStyle/>
          <a:p>
            <a:pPr>
              <a:defRPr sz="2000"/>
            </a:pPr>
            <a:r>
              <a:rPr lang="en-US" sz="1400" dirty="0">
                <a:solidFill>
                  <a:schemeClr val="bg1"/>
                </a:solidFill>
              </a:rPr>
              <a:t>⚙️ Technical debt fuels the attack chain, multiplying cyber risks and exposing weak points.</a:t>
            </a:r>
          </a:p>
          <a:p>
            <a:pPr>
              <a:defRPr sz="2000"/>
            </a:pPr>
            <a:r>
              <a:rPr lang="en-US" sz="1400" dirty="0">
                <a:solidFill>
                  <a:schemeClr val="bg1"/>
                </a:solidFill>
              </a:rPr>
              <a:t>🤝 By translating those risks into business language, we can secure executive and stakeholder support.</a:t>
            </a:r>
          </a:p>
          <a:p>
            <a:pPr>
              <a:defRPr sz="2000"/>
            </a:pPr>
            <a:r>
              <a:rPr lang="en-US" sz="1400" dirty="0">
                <a:solidFill>
                  <a:schemeClr val="bg1"/>
                </a:solidFill>
              </a:rPr>
              <a:t>🛡️ Through strategic remediation, we align security priorities with business goals, turning debt into an opportunity for resilience.</a:t>
            </a:r>
          </a:p>
        </p:txBody>
      </p:sp>
      <p:sp>
        <p:nvSpPr>
          <p:cNvPr id="4" name="Text 2"/>
          <p:cNvSpPr/>
          <p:nvPr/>
        </p:nvSpPr>
        <p:spPr>
          <a:xfrm>
            <a:off x="228600" y="3771900"/>
            <a:ext cx="8686800" cy="914400"/>
          </a:xfrm>
          <a:prstGeom prst="rect">
            <a:avLst/>
          </a:prstGeom>
          <a:noFill/>
          <a:ln/>
        </p:spPr>
        <p:txBody>
          <a:bodyPr wrap="square" rtlCol="0" anchor="ctr"/>
          <a:lstStyle/>
          <a:p>
            <a:pPr marL="0" indent="0" algn="ctr">
              <a:buNone/>
            </a:pPr>
            <a:r>
              <a:rPr lang="en-US" sz="2000" i="1" dirty="0">
                <a:solidFill>
                  <a:srgbClr val="FCA311"/>
                </a:solidFill>
              </a:rPr>
              <a:t>Speak security with a business accent.</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r>
              <a:rPr lang="en-US" sz="2800" b="1" dirty="0">
                <a:solidFill>
                  <a:srgbClr val="FCA311"/>
                </a:solidFill>
              </a:rPr>
              <a:t>Intro Injection Slide</a:t>
            </a:r>
            <a:endParaRPr lang="en-US" sz="2800" dirty="0"/>
          </a:p>
        </p:txBody>
      </p:sp>
      <p:sp>
        <p:nvSpPr>
          <p:cNvPr id="3" name="Text 1"/>
          <p:cNvSpPr/>
          <p:nvPr/>
        </p:nvSpPr>
        <p:spPr>
          <a:xfrm>
            <a:off x="640080" y="1280160"/>
            <a:ext cx="8046720" cy="2743200"/>
          </a:xfrm>
          <a:prstGeom prst="rect">
            <a:avLst/>
          </a:prstGeom>
          <a:noFill/>
          <a:ln/>
        </p:spPr>
        <p:txBody>
          <a:bodyPr wrap="square" rtlCol="0" anchor="ctr"/>
          <a:lstStyle/>
          <a:p>
            <a:pPr marL="190500" indent="-190500">
              <a:buSzPct val="100000"/>
              <a:buChar char="•"/>
            </a:pPr>
            <a:endParaRPr lang="en-US" sz="2800" dirty="0"/>
          </a:p>
        </p:txBody>
      </p:sp>
      <p:pic>
        <p:nvPicPr>
          <p:cNvPr id="5" name="Picture 4" descr="Icebergs breaking off">
            <a:extLst>
              <a:ext uri="{FF2B5EF4-FFF2-40B4-BE49-F238E27FC236}">
                <a16:creationId xmlns:a16="http://schemas.microsoft.com/office/drawing/2014/main" id="{89A12BD1-5DEC-B77D-E057-107AE125D17D}"/>
              </a:ext>
            </a:extLst>
          </p:cNvPr>
          <p:cNvPicPr>
            <a:picLocks noChangeAspect="1"/>
          </p:cNvPicPr>
          <p:nvPr/>
        </p:nvPicPr>
        <p:blipFill>
          <a:blip r:embed="rId3"/>
          <a:stretch>
            <a:fillRect/>
          </a:stretch>
        </p:blipFill>
        <p:spPr>
          <a:xfrm>
            <a:off x="4021302" y="1097280"/>
            <a:ext cx="4482618" cy="3583121"/>
          </a:xfrm>
          <a:prstGeom prst="rect">
            <a:avLst/>
          </a:prstGeom>
        </p:spPr>
      </p:pic>
      <p:sp>
        <p:nvSpPr>
          <p:cNvPr id="4" name="TextBox 3">
            <a:extLst>
              <a:ext uri="{FF2B5EF4-FFF2-40B4-BE49-F238E27FC236}">
                <a16:creationId xmlns:a16="http://schemas.microsoft.com/office/drawing/2014/main" id="{639DD314-4695-15D0-1275-CB41DE6BB191}"/>
              </a:ext>
            </a:extLst>
          </p:cNvPr>
          <p:cNvSpPr txBox="1"/>
          <p:nvPr/>
        </p:nvSpPr>
        <p:spPr>
          <a:xfrm>
            <a:off x="457200" y="1280160"/>
            <a:ext cx="3238500" cy="646331"/>
          </a:xfrm>
          <a:prstGeom prst="rect">
            <a:avLst/>
          </a:prstGeom>
          <a:noFill/>
        </p:spPr>
        <p:txBody>
          <a:bodyPr wrap="square" rtlCol="0">
            <a:spAutoFit/>
          </a:bodyPr>
          <a:lstStyle/>
          <a:p>
            <a:pPr>
              <a:buSzPct val="100000"/>
            </a:pPr>
            <a:r>
              <a:rPr lang="en-US" dirty="0">
                <a:solidFill>
                  <a:srgbClr val="E5E5E5"/>
                </a:solidFill>
              </a:rPr>
              <a:t>Let’s break the ice, and plunge into the deep end together!</a:t>
            </a:r>
            <a:endParaRPr lang="en-US" dirty="0"/>
          </a:p>
        </p:txBody>
      </p:sp>
      <p:pic>
        <p:nvPicPr>
          <p:cNvPr id="7" name="Picture 6" descr="A person jumping into the water&#10;&#10;AI-generated content may be incorrect.">
            <a:extLst>
              <a:ext uri="{FF2B5EF4-FFF2-40B4-BE49-F238E27FC236}">
                <a16:creationId xmlns:a16="http://schemas.microsoft.com/office/drawing/2014/main" id="{ABD532BC-D998-D529-783E-4157C29600BE}"/>
              </a:ext>
            </a:extLst>
          </p:cNvPr>
          <p:cNvPicPr>
            <a:picLocks noChangeAspect="1"/>
          </p:cNvPicPr>
          <p:nvPr/>
        </p:nvPicPr>
        <p:blipFill>
          <a:blip r:embed="rId4">
            <a:extLst>
              <a:ext uri="{837473B0-CC2E-450A-ABE3-18F120FF3D39}">
                <a1611:picAttrSrcUrl xmlns:a1611="http://schemas.microsoft.com/office/drawing/2016/11/main" r:id="rId5"/>
              </a:ext>
            </a:extLst>
          </a:blip>
          <a:srcRect l="38266" t="25511" r="-38266" b="-25511"/>
          <a:stretch>
            <a:fillRect/>
          </a:stretch>
        </p:blipFill>
        <p:spPr>
          <a:xfrm>
            <a:off x="457200" y="2014121"/>
            <a:ext cx="4775200" cy="3581400"/>
          </a:xfrm>
          <a:prstGeom prst="rect">
            <a:avLst/>
          </a:prstGeom>
        </p:spPr>
      </p:pic>
      <p:sp>
        <p:nvSpPr>
          <p:cNvPr id="8" name="TextBox 7">
            <a:extLst>
              <a:ext uri="{FF2B5EF4-FFF2-40B4-BE49-F238E27FC236}">
                <a16:creationId xmlns:a16="http://schemas.microsoft.com/office/drawing/2014/main" id="{4D619224-0CE7-BA41-231D-79446B0EC7AC}"/>
              </a:ext>
            </a:extLst>
          </p:cNvPr>
          <p:cNvSpPr txBox="1"/>
          <p:nvPr/>
        </p:nvSpPr>
        <p:spPr>
          <a:xfrm>
            <a:off x="1073150" y="5143500"/>
            <a:ext cx="6858000" cy="230832"/>
          </a:xfrm>
          <a:prstGeom prst="rect">
            <a:avLst/>
          </a:prstGeom>
          <a:noFill/>
        </p:spPr>
        <p:txBody>
          <a:bodyPr wrap="square" rtlCol="0">
            <a:spAutoFit/>
          </a:bodyPr>
          <a:lstStyle/>
          <a:p>
            <a:r>
              <a:rPr lang="en-US" sz="900">
                <a:hlinkClick r:id="rId5" tooltip="https://www.flickr.com/photos/sahtuwildlife/356185544"/>
              </a:rPr>
              <a:t>This Photo</a:t>
            </a:r>
            <a:r>
              <a:rPr lang="en-US" sz="900"/>
              <a:t> by Unknown Author is licensed under </a:t>
            </a:r>
            <a:r>
              <a:rPr lang="en-US" sz="900">
                <a:hlinkClick r:id="rId6" tooltip="https://creativecommons.org/licenses/by-nc/3.0/"/>
              </a:rPr>
              <a:t>CC BY-NC</a:t>
            </a:r>
            <a:endParaRPr lang="en-US" sz="9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31C3A"/>
        </a:solidFill>
        <a:effectLst/>
      </p:bgPr>
    </p:bg>
    <p:spTree>
      <p:nvGrpSpPr>
        <p:cNvPr id="1" name="">
          <a:extLst>
            <a:ext uri="{FF2B5EF4-FFF2-40B4-BE49-F238E27FC236}">
              <a16:creationId xmlns:a16="http://schemas.microsoft.com/office/drawing/2014/main" id="{CFCA00BB-797C-78DA-38EC-9EFF1F5D133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41B4D36-10AC-B6FB-149C-B6C51F6EFEDD}"/>
              </a:ext>
            </a:extLst>
          </p:cNvPr>
          <p:cNvSpPr/>
          <p:nvPr/>
        </p:nvSpPr>
        <p:spPr>
          <a:xfrm>
            <a:off x="1183907" y="79409"/>
            <a:ext cx="6776186" cy="950494"/>
          </a:xfrm>
          <a:prstGeom prst="rect">
            <a:avLst/>
          </a:prstGeom>
          <a:noFill/>
          <a:ln/>
        </p:spPr>
        <p:txBody>
          <a:bodyPr wrap="square" rtlCol="0" anchor="ctr"/>
          <a:lstStyle/>
          <a:p>
            <a:pPr marL="0" indent="0" algn="ctr">
              <a:buNone/>
            </a:pPr>
            <a:r>
              <a:rPr lang="en-US" sz="4800" b="1" dirty="0">
                <a:solidFill>
                  <a:srgbClr val="FCA311"/>
                </a:solidFill>
              </a:rPr>
              <a:t>Cyber Discord Servers</a:t>
            </a:r>
            <a:endParaRPr lang="en-US" sz="4800" dirty="0"/>
          </a:p>
        </p:txBody>
      </p:sp>
      <p:sp>
        <p:nvSpPr>
          <p:cNvPr id="3" name="Text 1">
            <a:extLst>
              <a:ext uri="{FF2B5EF4-FFF2-40B4-BE49-F238E27FC236}">
                <a16:creationId xmlns:a16="http://schemas.microsoft.com/office/drawing/2014/main" id="{0F76B4EA-5376-C38A-5D0B-C997E06F495E}"/>
              </a:ext>
            </a:extLst>
          </p:cNvPr>
          <p:cNvSpPr/>
          <p:nvPr/>
        </p:nvSpPr>
        <p:spPr>
          <a:xfrm>
            <a:off x="228600" y="1885950"/>
            <a:ext cx="8686800" cy="1371600"/>
          </a:xfrm>
          <a:prstGeom prst="rect">
            <a:avLst/>
          </a:prstGeom>
          <a:noFill/>
          <a:ln/>
        </p:spPr>
        <p:txBody>
          <a:bodyPr wrap="square" rtlCol="0" anchor="ctr"/>
          <a:lstStyle/>
          <a:p>
            <a:pPr algn="ctr"/>
            <a:r>
              <a:rPr lang="en-US" sz="1600" dirty="0">
                <a:solidFill>
                  <a:srgbClr val="E5E5E5"/>
                </a:solidFill>
              </a:rPr>
              <a:t>Simply Cyber #TeamSC </a:t>
            </a:r>
            <a:r>
              <a:rPr lang="en-US" sz="1600" dirty="0">
                <a:solidFill>
                  <a:srgbClr val="E5E5E5"/>
                </a:solidFill>
                <a:hlinkClick r:id="rId3"/>
              </a:rPr>
              <a:t>https://www.simplycyber.io/discord</a:t>
            </a:r>
            <a:endParaRPr lang="en-US" sz="1600" dirty="0">
              <a:solidFill>
                <a:srgbClr val="E5E5E5"/>
              </a:solidFill>
            </a:endParaRPr>
          </a:p>
          <a:p>
            <a:pPr algn="ctr"/>
            <a:r>
              <a:rPr lang="en-US" sz="1600" dirty="0" err="1">
                <a:solidFill>
                  <a:srgbClr val="E5E5E5"/>
                </a:solidFill>
              </a:rPr>
              <a:t>BSidesSLC</a:t>
            </a:r>
            <a:r>
              <a:rPr lang="en-US" sz="1600" dirty="0">
                <a:solidFill>
                  <a:srgbClr val="E5E5E5"/>
                </a:solidFill>
              </a:rPr>
              <a:t> (includes </a:t>
            </a:r>
            <a:r>
              <a:rPr lang="en-US" sz="1600" dirty="0" err="1">
                <a:solidFill>
                  <a:srgbClr val="E5E5E5"/>
                </a:solidFill>
              </a:rPr>
              <a:t>BSidesCache</a:t>
            </a:r>
            <a:r>
              <a:rPr lang="en-US" sz="1600" dirty="0">
                <a:solidFill>
                  <a:srgbClr val="E5E5E5"/>
                </a:solidFill>
              </a:rPr>
              <a:t>) </a:t>
            </a:r>
            <a:r>
              <a:rPr lang="en-US" sz="1600" dirty="0">
                <a:solidFill>
                  <a:srgbClr val="E5E5E5"/>
                </a:solidFill>
                <a:hlinkClick r:id="rId4"/>
              </a:rPr>
              <a:t>https://discord.gg/RJHqkThRKR</a:t>
            </a:r>
            <a:endParaRPr lang="en-US" sz="1600" dirty="0">
              <a:solidFill>
                <a:srgbClr val="E5E5E5"/>
              </a:solidFill>
            </a:endParaRPr>
          </a:p>
          <a:p>
            <a:pPr algn="ctr"/>
            <a:r>
              <a:rPr lang="en-US" sz="1600" dirty="0" err="1">
                <a:solidFill>
                  <a:srgbClr val="E5E5E5"/>
                </a:solidFill>
              </a:rPr>
              <a:t>SaintCon</a:t>
            </a:r>
            <a:r>
              <a:rPr lang="en-US" sz="1600" dirty="0">
                <a:solidFill>
                  <a:srgbClr val="E5E5E5"/>
                </a:solidFill>
              </a:rPr>
              <a:t> </a:t>
            </a:r>
            <a:r>
              <a:rPr lang="en-US" sz="1600" dirty="0">
                <a:solidFill>
                  <a:srgbClr val="E5E5E5"/>
                </a:solidFill>
                <a:hlinkClick r:id="rId5"/>
              </a:rPr>
              <a:t>https://discord.gg/saintcon</a:t>
            </a:r>
            <a:endParaRPr lang="en-US" sz="1600" dirty="0">
              <a:solidFill>
                <a:srgbClr val="E5E5E5"/>
              </a:solidFill>
            </a:endParaRPr>
          </a:p>
          <a:p>
            <a:pPr algn="ctr"/>
            <a:r>
              <a:rPr lang="en-US" sz="1600" dirty="0">
                <a:solidFill>
                  <a:srgbClr val="E5E5E5"/>
                </a:solidFill>
              </a:rPr>
              <a:t>801Labs </a:t>
            </a:r>
            <a:r>
              <a:rPr lang="en-US" sz="1600" dirty="0">
                <a:solidFill>
                  <a:srgbClr val="E5E5E5"/>
                </a:solidFill>
                <a:hlinkClick r:id="rId6"/>
              </a:rPr>
              <a:t>https://discord.gg/U6UJsZhnxv</a:t>
            </a:r>
            <a:endParaRPr lang="en-US" sz="1600" dirty="0">
              <a:solidFill>
                <a:srgbClr val="E5E5E5"/>
              </a:solidFill>
            </a:endParaRPr>
          </a:p>
          <a:p>
            <a:pPr algn="ctr"/>
            <a:r>
              <a:rPr lang="en-US" sz="1600" dirty="0" err="1">
                <a:solidFill>
                  <a:srgbClr val="E5E5E5"/>
                </a:solidFill>
              </a:rPr>
              <a:t>Boot.dev</a:t>
            </a:r>
            <a:r>
              <a:rPr lang="en-US" sz="1600" dirty="0">
                <a:solidFill>
                  <a:srgbClr val="E5E5E5"/>
                </a:solidFill>
              </a:rPr>
              <a:t> </a:t>
            </a:r>
            <a:r>
              <a:rPr lang="en-US" sz="1600" dirty="0">
                <a:solidFill>
                  <a:srgbClr val="E5E5E5"/>
                </a:solidFill>
                <a:hlinkClick r:id="rId7"/>
              </a:rPr>
              <a:t>https://discord.gg/bootdotdev</a:t>
            </a:r>
            <a:endParaRPr lang="en-US" sz="1600" dirty="0">
              <a:solidFill>
                <a:srgbClr val="E5E5E5"/>
              </a:solidFill>
            </a:endParaRPr>
          </a:p>
          <a:p>
            <a:pPr algn="ctr"/>
            <a:r>
              <a:rPr lang="en-US" sz="1600" dirty="0">
                <a:solidFill>
                  <a:srgbClr val="E5E5E5"/>
                </a:solidFill>
              </a:rPr>
              <a:t>Hack Smarter </a:t>
            </a:r>
            <a:r>
              <a:rPr lang="en-US" sz="1600" dirty="0">
                <a:solidFill>
                  <a:srgbClr val="E5E5E5"/>
                </a:solidFill>
                <a:hlinkClick r:id="rId8"/>
              </a:rPr>
              <a:t>https://discord.gg/hacksmarter</a:t>
            </a:r>
            <a:endParaRPr lang="en-US" sz="1600" dirty="0">
              <a:solidFill>
                <a:srgbClr val="E5E5E5"/>
              </a:solidFill>
            </a:endParaRPr>
          </a:p>
          <a:p>
            <a:pPr algn="ctr"/>
            <a:r>
              <a:rPr lang="en-US" sz="1600" dirty="0">
                <a:solidFill>
                  <a:srgbClr val="E5E5E5"/>
                </a:solidFill>
              </a:rPr>
              <a:t>Black Hills Infosec </a:t>
            </a:r>
            <a:r>
              <a:rPr lang="en-US" sz="1600" dirty="0">
                <a:solidFill>
                  <a:srgbClr val="E5E5E5"/>
                </a:solidFill>
                <a:hlinkClick r:id="rId9"/>
              </a:rPr>
              <a:t>https://discord.gg/bhis</a:t>
            </a:r>
            <a:endParaRPr lang="en-US" sz="1600" dirty="0">
              <a:solidFill>
                <a:srgbClr val="E5E5E5"/>
              </a:solidFill>
            </a:endParaRPr>
          </a:p>
          <a:p>
            <a:pPr algn="ctr"/>
            <a:r>
              <a:rPr lang="en-US" sz="1600" dirty="0" err="1">
                <a:solidFill>
                  <a:srgbClr val="E5E5E5"/>
                </a:solidFill>
              </a:rPr>
              <a:t>Hacktoria</a:t>
            </a:r>
            <a:r>
              <a:rPr lang="en-US" sz="1600" dirty="0">
                <a:solidFill>
                  <a:srgbClr val="E5E5E5"/>
                </a:solidFill>
              </a:rPr>
              <a:t> </a:t>
            </a:r>
            <a:r>
              <a:rPr lang="en-US" sz="1600" dirty="0">
                <a:solidFill>
                  <a:srgbClr val="E5E5E5"/>
                </a:solidFill>
                <a:hlinkClick r:id="rId10"/>
              </a:rPr>
              <a:t>https://discord.gg/hacktoria-1129478426160533615</a:t>
            </a:r>
            <a:endParaRPr lang="en-US" sz="1600" dirty="0">
              <a:solidFill>
                <a:srgbClr val="E5E5E5"/>
              </a:solidFill>
            </a:endParaRPr>
          </a:p>
          <a:p>
            <a:pPr algn="ctr"/>
            <a:r>
              <a:rPr lang="en-US" sz="1600" dirty="0" err="1">
                <a:solidFill>
                  <a:srgbClr val="E5E5E5"/>
                </a:solidFill>
              </a:rPr>
              <a:t>CyberInfo</a:t>
            </a:r>
            <a:r>
              <a:rPr lang="en-US" sz="1600" dirty="0">
                <a:solidFill>
                  <a:srgbClr val="E5E5E5"/>
                </a:solidFill>
              </a:rPr>
              <a:t> </a:t>
            </a:r>
            <a:r>
              <a:rPr lang="en-US" sz="1600" dirty="0">
                <a:solidFill>
                  <a:srgbClr val="E5E5E5"/>
                </a:solidFill>
                <a:hlinkClick r:id="rId11"/>
              </a:rPr>
              <a:t>https://discord.gg/cyberinfo</a:t>
            </a:r>
            <a:endParaRPr lang="en-US" sz="1600" dirty="0">
              <a:solidFill>
                <a:srgbClr val="E5E5E5"/>
              </a:solidFill>
            </a:endParaRPr>
          </a:p>
          <a:p>
            <a:pPr algn="ctr"/>
            <a:r>
              <a:rPr lang="en-US" sz="1600" dirty="0">
                <a:solidFill>
                  <a:srgbClr val="E5E5E5"/>
                </a:solidFill>
              </a:rPr>
              <a:t>Cybersecurity Station </a:t>
            </a:r>
            <a:r>
              <a:rPr lang="en-US" sz="1600" dirty="0">
                <a:solidFill>
                  <a:srgbClr val="E5E5E5"/>
                </a:solidFill>
                <a:hlinkClick r:id="rId12"/>
              </a:rPr>
              <a:t>https://discord.gg/certstation</a:t>
            </a:r>
            <a:endParaRPr lang="en-US" sz="1600" dirty="0">
              <a:solidFill>
                <a:srgbClr val="E5E5E5"/>
              </a:solidFill>
            </a:endParaRPr>
          </a:p>
        </p:txBody>
      </p:sp>
    </p:spTree>
    <p:extLst>
      <p:ext uri="{BB962C8B-B14F-4D97-AF65-F5344CB8AC3E}">
        <p14:creationId xmlns:p14="http://schemas.microsoft.com/office/powerpoint/2010/main" val="1595248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31C3A"/>
        </a:solidFill>
        <a:effectLst/>
      </p:bgPr>
    </p:bg>
    <p:spTree>
      <p:nvGrpSpPr>
        <p:cNvPr id="1" name="">
          <a:extLst>
            <a:ext uri="{FF2B5EF4-FFF2-40B4-BE49-F238E27FC236}">
              <a16:creationId xmlns:a16="http://schemas.microsoft.com/office/drawing/2014/main" id="{0BBC8FF4-5288-3EF1-6201-06891915D1E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FCFB008-E049-1FDB-9102-DAF45ED75BD9}"/>
              </a:ext>
            </a:extLst>
          </p:cNvPr>
          <p:cNvSpPr/>
          <p:nvPr/>
        </p:nvSpPr>
        <p:spPr>
          <a:xfrm>
            <a:off x="-86628" y="9627"/>
            <a:ext cx="9047747" cy="1287378"/>
          </a:xfrm>
          <a:prstGeom prst="rect">
            <a:avLst/>
          </a:prstGeom>
          <a:noFill/>
          <a:ln/>
        </p:spPr>
        <p:txBody>
          <a:bodyPr wrap="square" rtlCol="0" anchor="ctr"/>
          <a:lstStyle/>
          <a:p>
            <a:pPr marL="0" indent="0" algn="ctr">
              <a:buNone/>
            </a:pPr>
            <a:r>
              <a:rPr lang="en-US" sz="4800" b="1" dirty="0">
                <a:solidFill>
                  <a:srgbClr val="FCA311"/>
                </a:solidFill>
              </a:rPr>
              <a:t>More Cyber Discord Servers</a:t>
            </a:r>
            <a:endParaRPr lang="en-US" sz="4800" dirty="0"/>
          </a:p>
        </p:txBody>
      </p:sp>
      <p:sp>
        <p:nvSpPr>
          <p:cNvPr id="3" name="Text 1">
            <a:extLst>
              <a:ext uri="{FF2B5EF4-FFF2-40B4-BE49-F238E27FC236}">
                <a16:creationId xmlns:a16="http://schemas.microsoft.com/office/drawing/2014/main" id="{A6960B9A-1148-9AE3-A694-D0B81820D511}"/>
              </a:ext>
            </a:extLst>
          </p:cNvPr>
          <p:cNvSpPr/>
          <p:nvPr/>
        </p:nvSpPr>
        <p:spPr>
          <a:xfrm>
            <a:off x="93846" y="2340142"/>
            <a:ext cx="8686800" cy="1371600"/>
          </a:xfrm>
          <a:prstGeom prst="rect">
            <a:avLst/>
          </a:prstGeom>
          <a:noFill/>
          <a:ln/>
        </p:spPr>
        <p:txBody>
          <a:bodyPr wrap="square" rtlCol="0" anchor="ctr"/>
          <a:lstStyle/>
          <a:p>
            <a:pPr algn="ctr"/>
            <a:r>
              <a:rPr lang="en-US" sz="1600" dirty="0">
                <a:solidFill>
                  <a:srgbClr val="E5E5E5"/>
                </a:solidFill>
              </a:rPr>
              <a:t>Lockpickers United </a:t>
            </a:r>
            <a:r>
              <a:rPr lang="en-US" sz="1600" dirty="0">
                <a:solidFill>
                  <a:srgbClr val="E5E5E5"/>
                </a:solidFill>
                <a:hlinkClick r:id="rId3"/>
              </a:rPr>
              <a:t>https://discord.gg/lockpicking</a:t>
            </a:r>
            <a:endParaRPr lang="en-US" sz="1600" dirty="0">
              <a:solidFill>
                <a:srgbClr val="E5E5E5"/>
              </a:solidFill>
            </a:endParaRPr>
          </a:p>
          <a:p>
            <a:pPr algn="ctr"/>
            <a:r>
              <a:rPr lang="en-US" sz="1600" dirty="0">
                <a:solidFill>
                  <a:srgbClr val="E5E5E5"/>
                </a:solidFill>
              </a:rPr>
              <a:t>TCM Security </a:t>
            </a:r>
            <a:r>
              <a:rPr lang="en-US" sz="1600" dirty="0">
                <a:solidFill>
                  <a:srgbClr val="E5E5E5"/>
                </a:solidFill>
                <a:hlinkClick r:id="rId4"/>
              </a:rPr>
              <a:t>https://discord.gg/yyDGweSvdJ</a:t>
            </a:r>
            <a:endParaRPr lang="en-US" sz="1600" dirty="0">
              <a:solidFill>
                <a:srgbClr val="E5E5E5"/>
              </a:solidFill>
            </a:endParaRPr>
          </a:p>
          <a:p>
            <a:pPr algn="ctr"/>
            <a:r>
              <a:rPr lang="en-US" sz="1600" dirty="0">
                <a:solidFill>
                  <a:srgbClr val="E5E5E5"/>
                </a:solidFill>
              </a:rPr>
              <a:t>Recon InfoSec </a:t>
            </a:r>
            <a:r>
              <a:rPr lang="en-US" sz="1600" dirty="0">
                <a:solidFill>
                  <a:srgbClr val="E5E5E5"/>
                </a:solidFill>
                <a:hlinkClick r:id="rId5"/>
              </a:rPr>
              <a:t>https://discord.gg/reconinfosec</a:t>
            </a:r>
            <a:endParaRPr lang="en-US" sz="1600" dirty="0">
              <a:solidFill>
                <a:srgbClr val="E5E5E5"/>
              </a:solidFill>
            </a:endParaRPr>
          </a:p>
          <a:p>
            <a:pPr algn="ctr"/>
            <a:r>
              <a:rPr lang="en-US" sz="1600" dirty="0">
                <a:solidFill>
                  <a:srgbClr val="E5E5E5"/>
                </a:solidFill>
              </a:rPr>
              <a:t>Security Blue Team </a:t>
            </a:r>
            <a:r>
              <a:rPr lang="en-US" sz="1600" dirty="0">
                <a:solidFill>
                  <a:srgbClr val="E5E5E5"/>
                </a:solidFill>
                <a:hlinkClick r:id="rId6"/>
              </a:rPr>
              <a:t>https://discord.gg/uP8t6RH2ZX</a:t>
            </a:r>
            <a:endParaRPr lang="en-US" sz="1600" dirty="0">
              <a:solidFill>
                <a:srgbClr val="E5E5E5"/>
              </a:solidFill>
            </a:endParaRPr>
          </a:p>
          <a:p>
            <a:pPr algn="ctr"/>
            <a:r>
              <a:rPr lang="en-US" sz="1600" dirty="0">
                <a:solidFill>
                  <a:srgbClr val="E5E5E5"/>
                </a:solidFill>
              </a:rPr>
              <a:t>Digital Forensics </a:t>
            </a:r>
            <a:r>
              <a:rPr lang="en-US" sz="1600" dirty="0">
                <a:solidFill>
                  <a:srgbClr val="E5E5E5"/>
                </a:solidFill>
                <a:hlinkClick r:id="rId7"/>
              </a:rPr>
              <a:t>https://discord.gg/digital-forensics-427876741990711298</a:t>
            </a:r>
            <a:endParaRPr lang="en-US" sz="1600" dirty="0">
              <a:solidFill>
                <a:srgbClr val="E5E5E5"/>
              </a:solidFill>
            </a:endParaRPr>
          </a:p>
          <a:p>
            <a:pPr algn="ctr"/>
            <a:r>
              <a:rPr lang="en-US" sz="1600" dirty="0">
                <a:solidFill>
                  <a:srgbClr val="E5E5E5"/>
                </a:solidFill>
              </a:rPr>
              <a:t>Extraordinary League of Pickers </a:t>
            </a:r>
            <a:r>
              <a:rPr lang="en-US" sz="1600" dirty="0">
                <a:solidFill>
                  <a:srgbClr val="E5E5E5"/>
                </a:solidFill>
                <a:hlinkClick r:id="rId8"/>
              </a:rPr>
              <a:t>https://discord.gg/jNHU88WHYN</a:t>
            </a:r>
            <a:endParaRPr lang="en-US" sz="1600" dirty="0">
              <a:solidFill>
                <a:srgbClr val="E5E5E5"/>
              </a:solidFill>
            </a:endParaRPr>
          </a:p>
          <a:p>
            <a:pPr algn="ctr"/>
            <a:r>
              <a:rPr lang="en-US" sz="1600" dirty="0" err="1">
                <a:solidFill>
                  <a:srgbClr val="E5E5E5"/>
                </a:solidFill>
              </a:rPr>
              <a:t>GeoSpy</a:t>
            </a:r>
            <a:r>
              <a:rPr lang="en-US" sz="1600" dirty="0">
                <a:solidFill>
                  <a:srgbClr val="E5E5E5"/>
                </a:solidFill>
              </a:rPr>
              <a:t> </a:t>
            </a:r>
            <a:r>
              <a:rPr lang="en-US" sz="1600" dirty="0">
                <a:solidFill>
                  <a:srgbClr val="E5E5E5"/>
                </a:solidFill>
                <a:hlinkClick r:id="rId9"/>
              </a:rPr>
              <a:t>https://discord.gg/myDs45F3nm</a:t>
            </a:r>
            <a:endParaRPr lang="en-US" sz="1600" dirty="0">
              <a:solidFill>
                <a:srgbClr val="E5E5E5"/>
              </a:solidFill>
            </a:endParaRPr>
          </a:p>
          <a:p>
            <a:pPr algn="ctr"/>
            <a:r>
              <a:rPr lang="en-US" sz="1600" dirty="0" err="1">
                <a:solidFill>
                  <a:srgbClr val="E5E5E5"/>
                </a:solidFill>
              </a:rPr>
              <a:t>OffSec</a:t>
            </a:r>
            <a:r>
              <a:rPr lang="en-US" sz="1600" dirty="0">
                <a:solidFill>
                  <a:srgbClr val="E5E5E5"/>
                </a:solidFill>
              </a:rPr>
              <a:t> </a:t>
            </a:r>
            <a:r>
              <a:rPr lang="en-US" sz="1600" dirty="0">
                <a:solidFill>
                  <a:srgbClr val="E5E5E5"/>
                </a:solidFill>
                <a:hlinkClick r:id="rId10"/>
              </a:rPr>
              <a:t>https://discord.gg/QQfMN5Z9Zu</a:t>
            </a:r>
            <a:endParaRPr lang="en-US" sz="1600" dirty="0">
              <a:solidFill>
                <a:srgbClr val="E5E5E5"/>
              </a:solidFill>
            </a:endParaRPr>
          </a:p>
          <a:p>
            <a:pPr algn="ctr"/>
            <a:r>
              <a:rPr lang="en-US" sz="1600" dirty="0" err="1">
                <a:solidFill>
                  <a:srgbClr val="E5E5E5"/>
                </a:solidFill>
              </a:rPr>
              <a:t>TryHackMe</a:t>
            </a:r>
            <a:r>
              <a:rPr lang="en-US" sz="1600" dirty="0">
                <a:solidFill>
                  <a:srgbClr val="E5E5E5"/>
                </a:solidFill>
              </a:rPr>
              <a:t> </a:t>
            </a:r>
            <a:r>
              <a:rPr lang="en-US" sz="1600" dirty="0">
                <a:solidFill>
                  <a:srgbClr val="E5E5E5"/>
                </a:solidFill>
                <a:hlinkClick r:id="rId11"/>
              </a:rPr>
              <a:t>https://discord.gg/8H9EUhVddC</a:t>
            </a:r>
            <a:endParaRPr lang="en-US" sz="1600" dirty="0">
              <a:solidFill>
                <a:srgbClr val="E5E5E5"/>
              </a:solidFill>
            </a:endParaRPr>
          </a:p>
          <a:p>
            <a:pPr algn="ctr"/>
            <a:r>
              <a:rPr lang="en-US" sz="1600" dirty="0" err="1">
                <a:solidFill>
                  <a:srgbClr val="E5E5E5"/>
                </a:solidFill>
              </a:rPr>
              <a:t>HackTheBox</a:t>
            </a:r>
            <a:r>
              <a:rPr lang="en-US" sz="1600" dirty="0">
                <a:solidFill>
                  <a:srgbClr val="E5E5E5"/>
                </a:solidFill>
              </a:rPr>
              <a:t> </a:t>
            </a:r>
            <a:r>
              <a:rPr lang="en-US" sz="1600" dirty="0">
                <a:solidFill>
                  <a:srgbClr val="E5E5E5"/>
                </a:solidFill>
                <a:hlinkClick r:id="rId12"/>
              </a:rPr>
              <a:t>https://discord.gg/hackthebox</a:t>
            </a:r>
            <a:endParaRPr lang="en-US" sz="1600" dirty="0">
              <a:solidFill>
                <a:srgbClr val="E5E5E5"/>
              </a:solidFill>
            </a:endParaRPr>
          </a:p>
          <a:p>
            <a:pPr algn="ctr"/>
            <a:r>
              <a:rPr lang="en-US" sz="1600" dirty="0" err="1">
                <a:solidFill>
                  <a:srgbClr val="E5E5E5"/>
                </a:solidFill>
              </a:rPr>
              <a:t>BlueTeam</a:t>
            </a:r>
            <a:r>
              <a:rPr lang="en-US" sz="1600" dirty="0">
                <a:solidFill>
                  <a:srgbClr val="E5E5E5"/>
                </a:solidFill>
              </a:rPr>
              <a:t> Labs Online </a:t>
            </a:r>
            <a:r>
              <a:rPr lang="en-US" sz="1600" dirty="0">
                <a:solidFill>
                  <a:srgbClr val="E5E5E5"/>
                </a:solidFill>
                <a:hlinkClick r:id="rId13"/>
              </a:rPr>
              <a:t>https://discord.gg/PuEMwyGzWd</a:t>
            </a:r>
            <a:endParaRPr lang="en-US" sz="1600" dirty="0">
              <a:solidFill>
                <a:srgbClr val="E5E5E5"/>
              </a:solidFill>
            </a:endParaRPr>
          </a:p>
          <a:p>
            <a:pPr algn="ctr"/>
            <a:r>
              <a:rPr lang="en-US" sz="1600" dirty="0">
                <a:solidFill>
                  <a:srgbClr val="E5E5E5"/>
                </a:solidFill>
              </a:rPr>
              <a:t>Hack This Site </a:t>
            </a:r>
            <a:r>
              <a:rPr lang="en-US" sz="1600" dirty="0">
                <a:solidFill>
                  <a:srgbClr val="E5E5E5"/>
                </a:solidFill>
                <a:hlinkClick r:id="rId14"/>
              </a:rPr>
              <a:t>https://discord.gg/sgEHEyjPwu</a:t>
            </a:r>
            <a:endParaRPr lang="en-US" sz="1600" dirty="0">
              <a:solidFill>
                <a:srgbClr val="E5E5E5"/>
              </a:solidFill>
            </a:endParaRPr>
          </a:p>
          <a:p>
            <a:pPr algn="ctr"/>
            <a:r>
              <a:rPr lang="en-US" sz="1600" dirty="0">
                <a:solidFill>
                  <a:srgbClr val="E5E5E5"/>
                </a:solidFill>
              </a:rPr>
              <a:t>Cyber Jobs  Hunting </a:t>
            </a:r>
            <a:r>
              <a:rPr lang="en-US" sz="1600" dirty="0">
                <a:solidFill>
                  <a:srgbClr val="E5E5E5"/>
                </a:solidFill>
                <a:hlinkClick r:id="rId15"/>
              </a:rPr>
              <a:t>https://discord.gg/KB62Bs2aYz</a:t>
            </a:r>
            <a:endParaRPr lang="en-US" sz="1600" dirty="0">
              <a:solidFill>
                <a:srgbClr val="E5E5E5"/>
              </a:solidFill>
            </a:endParaRPr>
          </a:p>
          <a:p>
            <a:pPr algn="ctr"/>
            <a:endParaRPr lang="en-US" sz="1600" dirty="0"/>
          </a:p>
        </p:txBody>
      </p:sp>
    </p:spTree>
    <p:extLst>
      <p:ext uri="{BB962C8B-B14F-4D97-AF65-F5344CB8AC3E}">
        <p14:creationId xmlns:p14="http://schemas.microsoft.com/office/powerpoint/2010/main" val="4067460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800" b="1" dirty="0">
                <a:solidFill>
                  <a:srgbClr val="FCA311"/>
                </a:solidFill>
              </a:rPr>
              <a:t>My Non‑Linear Journey</a:t>
            </a:r>
            <a:endParaRPr lang="en-US" sz="2800" dirty="0"/>
          </a:p>
        </p:txBody>
      </p:sp>
      <p:sp>
        <p:nvSpPr>
          <p:cNvPr id="3" name="Shape 1"/>
          <p:cNvSpPr/>
          <p:nvPr/>
        </p:nvSpPr>
        <p:spPr>
          <a:xfrm>
            <a:off x="548640" y="1729740"/>
            <a:ext cx="2560320" cy="1828800"/>
          </a:xfrm>
          <a:prstGeom prst="roundRect">
            <a:avLst>
              <a:gd name="adj" fmla="val 2500"/>
            </a:avLst>
          </a:prstGeom>
          <a:solidFill>
            <a:srgbClr val="0A3D62"/>
          </a:solidFill>
          <a:ln w="12700">
            <a:solidFill>
              <a:srgbClr val="2EC4B6"/>
            </a:solidFill>
            <a:prstDash val="solid"/>
          </a:ln>
        </p:spPr>
        <p:txBody>
          <a:bodyPr/>
          <a:lstStyle/>
          <a:p>
            <a:endParaRPr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0200" y="2255520"/>
            <a:ext cx="457200" cy="457200"/>
          </a:xfrm>
          <a:prstGeom prst="rect">
            <a:avLst/>
          </a:prstGeom>
        </p:spPr>
      </p:pic>
      <p:sp>
        <p:nvSpPr>
          <p:cNvPr id="5" name="Text 2"/>
          <p:cNvSpPr/>
          <p:nvPr/>
        </p:nvSpPr>
        <p:spPr>
          <a:xfrm>
            <a:off x="548640" y="2834640"/>
            <a:ext cx="2560320" cy="457200"/>
          </a:xfrm>
          <a:prstGeom prst="rect">
            <a:avLst/>
          </a:prstGeom>
          <a:noFill/>
          <a:ln/>
        </p:spPr>
        <p:txBody>
          <a:bodyPr wrap="square" rtlCol="0" anchor="ctr"/>
          <a:lstStyle/>
          <a:p>
            <a:pPr marL="0" indent="0" algn="ctr">
              <a:buNone/>
            </a:pPr>
            <a:r>
              <a:rPr lang="en-US" sz="1600" b="1" dirty="0">
                <a:solidFill>
                  <a:srgbClr val="E5E5E5"/>
                </a:solidFill>
              </a:rPr>
              <a:t>Toilets</a:t>
            </a:r>
            <a:endParaRPr lang="en-US" sz="1600" dirty="0"/>
          </a:p>
        </p:txBody>
      </p:sp>
      <p:sp>
        <p:nvSpPr>
          <p:cNvPr id="6" name="Shape 3"/>
          <p:cNvSpPr/>
          <p:nvPr/>
        </p:nvSpPr>
        <p:spPr>
          <a:xfrm>
            <a:off x="3291840" y="1729740"/>
            <a:ext cx="2560320" cy="1828800"/>
          </a:xfrm>
          <a:prstGeom prst="roundRect">
            <a:avLst>
              <a:gd name="adj" fmla="val 2500"/>
            </a:avLst>
          </a:prstGeom>
          <a:solidFill>
            <a:srgbClr val="0A3D62"/>
          </a:solidFill>
          <a:ln w="12700">
            <a:solidFill>
              <a:srgbClr val="2EC4B6"/>
            </a:solidFill>
            <a:prstDash val="solid"/>
          </a:ln>
        </p:spPr>
        <p:txBody>
          <a:bodyPr/>
          <a:lstStyle/>
          <a:p>
            <a:endParaRPr/>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43400" y="2247900"/>
            <a:ext cx="457200" cy="457200"/>
          </a:xfrm>
          <a:prstGeom prst="rect">
            <a:avLst/>
          </a:prstGeom>
        </p:spPr>
      </p:pic>
      <p:sp>
        <p:nvSpPr>
          <p:cNvPr id="8" name="Text 4"/>
          <p:cNvSpPr/>
          <p:nvPr/>
        </p:nvSpPr>
        <p:spPr>
          <a:xfrm>
            <a:off x="3291840" y="2834640"/>
            <a:ext cx="2560320" cy="457200"/>
          </a:xfrm>
          <a:prstGeom prst="rect">
            <a:avLst/>
          </a:prstGeom>
          <a:noFill/>
          <a:ln/>
        </p:spPr>
        <p:txBody>
          <a:bodyPr wrap="square" rtlCol="0" anchor="ctr"/>
          <a:lstStyle/>
          <a:p>
            <a:pPr marL="0" indent="0" algn="ctr">
              <a:buNone/>
            </a:pPr>
            <a:r>
              <a:rPr lang="en-US" sz="1600" b="1" dirty="0">
                <a:solidFill>
                  <a:srgbClr val="E5E5E5"/>
                </a:solidFill>
              </a:rPr>
              <a:t>Trains</a:t>
            </a:r>
            <a:endParaRPr lang="en-US" sz="1600" dirty="0"/>
          </a:p>
        </p:txBody>
      </p:sp>
      <p:sp>
        <p:nvSpPr>
          <p:cNvPr id="9" name="Shape 5"/>
          <p:cNvSpPr/>
          <p:nvPr/>
        </p:nvSpPr>
        <p:spPr>
          <a:xfrm>
            <a:off x="6126480" y="1729740"/>
            <a:ext cx="2560320" cy="1828800"/>
          </a:xfrm>
          <a:prstGeom prst="roundRect">
            <a:avLst>
              <a:gd name="adj" fmla="val 2500"/>
            </a:avLst>
          </a:prstGeom>
          <a:solidFill>
            <a:srgbClr val="0A3D62"/>
          </a:solidFill>
          <a:ln w="12700">
            <a:solidFill>
              <a:srgbClr val="2EC4B6"/>
            </a:solidFill>
            <a:prstDash val="solid"/>
          </a:ln>
        </p:spPr>
        <p:txBody>
          <a:bodyPr/>
          <a:lstStyle/>
          <a:p>
            <a:endParaRPr/>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78040" y="2247900"/>
            <a:ext cx="457200" cy="457200"/>
          </a:xfrm>
          <a:prstGeom prst="rect">
            <a:avLst/>
          </a:prstGeom>
        </p:spPr>
      </p:pic>
      <p:sp>
        <p:nvSpPr>
          <p:cNvPr id="11" name="Text 6"/>
          <p:cNvSpPr/>
          <p:nvPr/>
        </p:nvSpPr>
        <p:spPr>
          <a:xfrm>
            <a:off x="6126480" y="2834640"/>
            <a:ext cx="2560320" cy="457200"/>
          </a:xfrm>
          <a:prstGeom prst="rect">
            <a:avLst/>
          </a:prstGeom>
          <a:noFill/>
          <a:ln/>
        </p:spPr>
        <p:txBody>
          <a:bodyPr wrap="square" rtlCol="0" anchor="ctr"/>
          <a:lstStyle/>
          <a:p>
            <a:pPr marL="0" indent="0" algn="ctr">
              <a:buNone/>
            </a:pPr>
            <a:r>
              <a:rPr lang="en-US" sz="1600" b="1" dirty="0">
                <a:solidFill>
                  <a:srgbClr val="E5E5E5"/>
                </a:solidFill>
              </a:rPr>
              <a:t>Tech</a:t>
            </a:r>
            <a:endParaRPr lang="en-US" sz="1600" dirty="0"/>
          </a:p>
        </p:txBody>
      </p:sp>
      <p:pic>
        <p:nvPicPr>
          <p:cNvPr id="13" name="Image 0" descr="preencoded.png">
            <a:extLst>
              <a:ext uri="{FF2B5EF4-FFF2-40B4-BE49-F238E27FC236}">
                <a16:creationId xmlns:a16="http://schemas.microsoft.com/office/drawing/2014/main" id="{56C65C1F-8599-972F-78DA-0ED39BA926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9720" y="2255520"/>
            <a:ext cx="457200" cy="457200"/>
          </a:xfrm>
          <a:prstGeom prst="rect">
            <a:avLst/>
          </a:prstGeom>
        </p:spPr>
      </p:pic>
      <p:sp>
        <p:nvSpPr>
          <p:cNvPr id="14" name="Text 2">
            <a:extLst>
              <a:ext uri="{FF2B5EF4-FFF2-40B4-BE49-F238E27FC236}">
                <a16:creationId xmlns:a16="http://schemas.microsoft.com/office/drawing/2014/main" id="{7C141572-F081-E5A8-C981-4F728D1E4533}"/>
              </a:ext>
            </a:extLst>
          </p:cNvPr>
          <p:cNvSpPr/>
          <p:nvPr/>
        </p:nvSpPr>
        <p:spPr>
          <a:xfrm>
            <a:off x="518160" y="2834640"/>
            <a:ext cx="2560320" cy="457200"/>
          </a:xfrm>
          <a:prstGeom prst="rect">
            <a:avLst/>
          </a:prstGeom>
          <a:noFill/>
          <a:ln/>
        </p:spPr>
        <p:txBody>
          <a:bodyPr wrap="square" rtlCol="0" anchor="ctr"/>
          <a:lstStyle/>
          <a:p>
            <a:pPr marL="0" indent="0" algn="ctr">
              <a:buNone/>
            </a:pP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800" b="1" dirty="0">
                <a:solidFill>
                  <a:srgbClr val="FCA311"/>
                </a:solidFill>
              </a:rPr>
              <a:t>Big Wins &amp; Real Challenges</a:t>
            </a:r>
            <a:endParaRPr lang="en-US" sz="2800" dirty="0"/>
          </a:p>
        </p:txBody>
      </p:sp>
      <p:sp>
        <p:nvSpPr>
          <p:cNvPr id="3" name="Shape 1"/>
          <p:cNvSpPr/>
          <p:nvPr/>
        </p:nvSpPr>
        <p:spPr>
          <a:xfrm>
            <a:off x="457200" y="1280160"/>
            <a:ext cx="4023360" cy="2377440"/>
          </a:xfrm>
          <a:prstGeom prst="roundRect">
            <a:avLst>
              <a:gd name="adj" fmla="val 1923"/>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080" y="1417320"/>
            <a:ext cx="320040" cy="320040"/>
          </a:xfrm>
          <a:prstGeom prst="rect">
            <a:avLst/>
          </a:prstGeom>
        </p:spPr>
      </p:pic>
      <p:sp>
        <p:nvSpPr>
          <p:cNvPr id="5" name="Text 2"/>
          <p:cNvSpPr/>
          <p:nvPr/>
        </p:nvSpPr>
        <p:spPr>
          <a:xfrm>
            <a:off x="1005840" y="1417320"/>
            <a:ext cx="3291840" cy="320040"/>
          </a:xfrm>
          <a:prstGeom prst="rect">
            <a:avLst/>
          </a:prstGeom>
          <a:noFill/>
          <a:ln/>
        </p:spPr>
        <p:txBody>
          <a:bodyPr wrap="square" rtlCol="0" anchor="ctr"/>
          <a:lstStyle/>
          <a:p>
            <a:pPr marL="0" indent="0">
              <a:buNone/>
            </a:pPr>
            <a:r>
              <a:rPr lang="en-US" sz="1800" b="1" dirty="0">
                <a:solidFill>
                  <a:srgbClr val="FCA311"/>
                </a:solidFill>
              </a:rPr>
              <a:t>Wins</a:t>
            </a:r>
            <a:endParaRPr lang="en-US" sz="1800" dirty="0"/>
          </a:p>
        </p:txBody>
      </p:sp>
      <p:sp>
        <p:nvSpPr>
          <p:cNvPr id="6" name="Text 3"/>
          <p:cNvSpPr/>
          <p:nvPr/>
        </p:nvSpPr>
        <p:spPr>
          <a:xfrm>
            <a:off x="640080" y="1828800"/>
            <a:ext cx="3657600" cy="1645920"/>
          </a:xfrm>
          <a:prstGeom prst="rect">
            <a:avLst/>
          </a:prstGeom>
          <a:noFill/>
          <a:ln/>
        </p:spPr>
        <p:txBody>
          <a:bodyPr wrap="square" rtlCol="0" anchor="ctr"/>
          <a:lstStyle/>
          <a:p>
            <a:pPr marL="190500" indent="-190500">
              <a:buSzPct val="100000"/>
              <a:buChar char="•"/>
            </a:pPr>
            <a:r>
              <a:rPr lang="en-US" sz="1400" dirty="0">
                <a:solidFill>
                  <a:srgbClr val="E5E5E5"/>
                </a:solidFill>
              </a:rPr>
              <a:t>Supported Hershey’s Chocolate, Pepsi, Department of Homeland Security, U.S. Army, US Air Force, and NASA.</a:t>
            </a:r>
          </a:p>
          <a:p>
            <a:pPr marL="190500" indent="-190500">
              <a:buSzPct val="100000"/>
              <a:buChar char="•"/>
            </a:pPr>
            <a:r>
              <a:rPr lang="en-US" sz="1400" dirty="0">
                <a:solidFill>
                  <a:srgbClr val="E5E5E5"/>
                </a:solidFill>
              </a:rPr>
              <a:t>Current Ambassador for Simply Cyber in Northern Utah.</a:t>
            </a:r>
          </a:p>
          <a:p>
            <a:pPr marL="647700" lvl="1" indent="-190500">
              <a:buSzPct val="100000"/>
              <a:buChar char="•"/>
            </a:pPr>
            <a:r>
              <a:rPr lang="en-US" sz="1400" dirty="0">
                <a:solidFill>
                  <a:srgbClr val="E5E5E5"/>
                </a:solidFill>
              </a:rPr>
              <a:t>https://simplycyber.io/discord</a:t>
            </a:r>
          </a:p>
          <a:p>
            <a:pPr marL="190500" indent="-190500">
              <a:buSzPct val="100000"/>
              <a:buChar char="•"/>
            </a:pPr>
            <a:endParaRPr lang="en-US" sz="1400" dirty="0"/>
          </a:p>
        </p:txBody>
      </p:sp>
      <p:sp>
        <p:nvSpPr>
          <p:cNvPr id="7" name="Shape 4"/>
          <p:cNvSpPr/>
          <p:nvPr/>
        </p:nvSpPr>
        <p:spPr>
          <a:xfrm>
            <a:off x="4663440" y="1280160"/>
            <a:ext cx="4023360" cy="2377440"/>
          </a:xfrm>
          <a:prstGeom prst="roundRect">
            <a:avLst>
              <a:gd name="adj" fmla="val 1923"/>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6320" y="1417320"/>
            <a:ext cx="320040" cy="320040"/>
          </a:xfrm>
          <a:prstGeom prst="rect">
            <a:avLst/>
          </a:prstGeom>
        </p:spPr>
      </p:pic>
      <p:sp>
        <p:nvSpPr>
          <p:cNvPr id="9" name="Text 5"/>
          <p:cNvSpPr/>
          <p:nvPr/>
        </p:nvSpPr>
        <p:spPr>
          <a:xfrm>
            <a:off x="5212080" y="1417320"/>
            <a:ext cx="3291840" cy="320040"/>
          </a:xfrm>
          <a:prstGeom prst="rect">
            <a:avLst/>
          </a:prstGeom>
          <a:noFill/>
          <a:ln/>
        </p:spPr>
        <p:txBody>
          <a:bodyPr wrap="square" rtlCol="0" anchor="ctr"/>
          <a:lstStyle/>
          <a:p>
            <a:pPr marL="0" indent="0">
              <a:buNone/>
            </a:pPr>
            <a:r>
              <a:rPr lang="en-US" sz="1800" b="1" dirty="0">
                <a:solidFill>
                  <a:srgbClr val="FCA311"/>
                </a:solidFill>
              </a:rPr>
              <a:t>Challenges</a:t>
            </a:r>
            <a:endParaRPr lang="en-US" sz="1800" dirty="0"/>
          </a:p>
        </p:txBody>
      </p:sp>
      <p:sp>
        <p:nvSpPr>
          <p:cNvPr id="10" name="Text 6"/>
          <p:cNvSpPr/>
          <p:nvPr/>
        </p:nvSpPr>
        <p:spPr>
          <a:xfrm>
            <a:off x="4846320" y="1828800"/>
            <a:ext cx="3657600" cy="1645920"/>
          </a:xfrm>
          <a:prstGeom prst="rect">
            <a:avLst/>
          </a:prstGeom>
          <a:noFill/>
          <a:ln/>
        </p:spPr>
        <p:txBody>
          <a:bodyPr wrap="square" rtlCol="0" anchor="ctr"/>
          <a:lstStyle/>
          <a:p>
            <a:pPr marL="190500" indent="-190500">
              <a:buSzPct val="100000"/>
              <a:buChar char="•"/>
            </a:pPr>
            <a:r>
              <a:rPr lang="en-US" sz="1400" dirty="0">
                <a:solidFill>
                  <a:srgbClr val="E5E5E5"/>
                </a:solidFill>
              </a:rPr>
              <a:t>High‑stakes incidents demand calm and rapid response.</a:t>
            </a:r>
            <a:endParaRPr lang="en-US" sz="1400" dirty="0"/>
          </a:p>
          <a:p>
            <a:pPr marL="190500" indent="-190500">
              <a:buSzPct val="100000"/>
              <a:buChar char="•"/>
            </a:pPr>
            <a:r>
              <a:rPr lang="en-US" sz="1400" dirty="0">
                <a:solidFill>
                  <a:srgbClr val="E5E5E5"/>
                </a:solidFill>
              </a:rPr>
              <a:t>Remaining calm under pressure during DDoS, or Ransomware attacks.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r>
              <a:rPr lang="en-US" sz="2800" b="1" dirty="0">
                <a:solidFill>
                  <a:srgbClr val="FCA311"/>
                </a:solidFill>
              </a:rPr>
              <a:t>Where Cybersecurity Meets Humanity</a:t>
            </a:r>
            <a:endParaRPr lang="en-US" sz="2800" dirty="0"/>
          </a:p>
        </p:txBody>
      </p:sp>
      <p:sp>
        <p:nvSpPr>
          <p:cNvPr id="3" name="Shape 1"/>
          <p:cNvSpPr/>
          <p:nvPr/>
        </p:nvSpPr>
        <p:spPr>
          <a:xfrm>
            <a:off x="731520" y="1371600"/>
            <a:ext cx="2011680" cy="2011680"/>
          </a:xfrm>
          <a:prstGeom prst="ellipse">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3040" y="1935480"/>
            <a:ext cx="548640" cy="548640"/>
          </a:xfrm>
          <a:prstGeom prst="rect">
            <a:avLst/>
          </a:prstGeom>
        </p:spPr>
      </p:pic>
      <p:sp>
        <p:nvSpPr>
          <p:cNvPr id="5" name="Text 2"/>
          <p:cNvSpPr/>
          <p:nvPr/>
        </p:nvSpPr>
        <p:spPr>
          <a:xfrm>
            <a:off x="731520" y="2575560"/>
            <a:ext cx="2011680" cy="365760"/>
          </a:xfrm>
          <a:prstGeom prst="rect">
            <a:avLst/>
          </a:prstGeom>
          <a:noFill/>
          <a:ln/>
        </p:spPr>
        <p:txBody>
          <a:bodyPr wrap="square" rtlCol="0" anchor="ctr"/>
          <a:lstStyle/>
          <a:p>
            <a:pPr marL="0" indent="0" algn="ctr">
              <a:buNone/>
            </a:pPr>
            <a:r>
              <a:rPr lang="en-US" sz="1400" b="1" dirty="0">
                <a:solidFill>
                  <a:srgbClr val="E5E5E5"/>
                </a:solidFill>
              </a:rPr>
              <a:t>People</a:t>
            </a:r>
            <a:endParaRPr lang="en-US" sz="1400" dirty="0"/>
          </a:p>
        </p:txBody>
      </p:sp>
      <p:sp>
        <p:nvSpPr>
          <p:cNvPr id="6" name="Shape 3"/>
          <p:cNvSpPr/>
          <p:nvPr/>
        </p:nvSpPr>
        <p:spPr>
          <a:xfrm>
            <a:off x="3474720" y="1371600"/>
            <a:ext cx="2011680" cy="2011680"/>
          </a:xfrm>
          <a:prstGeom prst="ellipse">
            <a:avLst/>
          </a:prstGeom>
          <a:solidFill>
            <a:srgbClr val="0A3D62"/>
          </a:solidFill>
          <a:ln w="12700">
            <a:solidFill>
              <a:srgbClr val="2EC4B6"/>
            </a:solidFill>
            <a:prstDash val="solid"/>
          </a:ln>
        </p:spPr>
        <p:txBody>
          <a:bodyPr/>
          <a:lstStyle/>
          <a:p>
            <a:endParaRPr/>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06240" y="1935480"/>
            <a:ext cx="548640" cy="548640"/>
          </a:xfrm>
          <a:prstGeom prst="rect">
            <a:avLst/>
          </a:prstGeom>
        </p:spPr>
      </p:pic>
      <p:sp>
        <p:nvSpPr>
          <p:cNvPr id="8" name="Text 4"/>
          <p:cNvSpPr/>
          <p:nvPr/>
        </p:nvSpPr>
        <p:spPr>
          <a:xfrm>
            <a:off x="3474720" y="2575560"/>
            <a:ext cx="2011680" cy="365760"/>
          </a:xfrm>
          <a:prstGeom prst="rect">
            <a:avLst/>
          </a:prstGeom>
          <a:noFill/>
          <a:ln/>
        </p:spPr>
        <p:txBody>
          <a:bodyPr wrap="square" rtlCol="0" anchor="ctr"/>
          <a:lstStyle/>
          <a:p>
            <a:pPr marL="0" indent="0" algn="ctr">
              <a:buNone/>
            </a:pPr>
            <a:r>
              <a:rPr lang="en-US" sz="1400" b="1" dirty="0">
                <a:solidFill>
                  <a:srgbClr val="E5E5E5"/>
                </a:solidFill>
              </a:rPr>
              <a:t>Process</a:t>
            </a:r>
            <a:endParaRPr lang="en-US" sz="1400" dirty="0"/>
          </a:p>
        </p:txBody>
      </p:sp>
      <p:sp>
        <p:nvSpPr>
          <p:cNvPr id="9" name="Shape 5"/>
          <p:cNvSpPr/>
          <p:nvPr/>
        </p:nvSpPr>
        <p:spPr>
          <a:xfrm>
            <a:off x="6217920" y="1371600"/>
            <a:ext cx="2011680" cy="2011680"/>
          </a:xfrm>
          <a:prstGeom prst="ellipse">
            <a:avLst/>
          </a:prstGeom>
          <a:solidFill>
            <a:srgbClr val="0A3D62"/>
          </a:solidFill>
          <a:ln w="12700">
            <a:solidFill>
              <a:srgbClr val="2EC4B6"/>
            </a:solidFill>
            <a:prstDash val="solid"/>
          </a:ln>
        </p:spPr>
        <p:txBody>
          <a:bodyPr/>
          <a:lstStyle/>
          <a:p>
            <a:endParaRPr/>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49440" y="1935480"/>
            <a:ext cx="548640" cy="548640"/>
          </a:xfrm>
          <a:prstGeom prst="rect">
            <a:avLst/>
          </a:prstGeom>
        </p:spPr>
      </p:pic>
      <p:sp>
        <p:nvSpPr>
          <p:cNvPr id="11" name="Text 6"/>
          <p:cNvSpPr/>
          <p:nvPr/>
        </p:nvSpPr>
        <p:spPr>
          <a:xfrm>
            <a:off x="6217920" y="2575560"/>
            <a:ext cx="2011680" cy="365760"/>
          </a:xfrm>
          <a:prstGeom prst="rect">
            <a:avLst/>
          </a:prstGeom>
          <a:noFill/>
          <a:ln/>
        </p:spPr>
        <p:txBody>
          <a:bodyPr wrap="square" rtlCol="0" anchor="ctr"/>
          <a:lstStyle/>
          <a:p>
            <a:pPr marL="0" indent="0" algn="ctr">
              <a:buNone/>
            </a:pPr>
            <a:r>
              <a:rPr lang="en-US" sz="1400" b="1" dirty="0">
                <a:solidFill>
                  <a:srgbClr val="E5E5E5"/>
                </a:solidFill>
              </a:rPr>
              <a:t>Technology</a:t>
            </a:r>
            <a:endParaRPr lang="en-US" sz="1400" dirty="0"/>
          </a:p>
        </p:txBody>
      </p:sp>
      <p:sp>
        <p:nvSpPr>
          <p:cNvPr id="12" name="Text 7"/>
          <p:cNvSpPr/>
          <p:nvPr/>
        </p:nvSpPr>
        <p:spPr>
          <a:xfrm>
            <a:off x="640080" y="3657600"/>
            <a:ext cx="7863840" cy="1188720"/>
          </a:xfrm>
          <a:prstGeom prst="rect">
            <a:avLst/>
          </a:prstGeom>
          <a:noFill/>
          <a:ln/>
        </p:spPr>
        <p:txBody>
          <a:bodyPr wrap="square" rtlCol="0" anchor="ctr"/>
          <a:lstStyle/>
          <a:p>
            <a:pPr marL="190500" indent="-190500">
              <a:buSzPct val="100000"/>
              <a:buChar char="•"/>
            </a:pPr>
            <a:r>
              <a:rPr lang="en-US" sz="1400" b="1" dirty="0">
                <a:solidFill>
                  <a:srgbClr val="E5E5E5"/>
                </a:solidFill>
              </a:rPr>
              <a:t>Cybersecurity = People + Process + Technology</a:t>
            </a:r>
            <a:endParaRPr lang="en-US" sz="1400" dirty="0"/>
          </a:p>
          <a:p>
            <a:pPr marL="190500" indent="-190500">
              <a:buSzPct val="100000"/>
              <a:buChar char="•"/>
            </a:pPr>
            <a:r>
              <a:rPr lang="en-US" sz="1400" dirty="0">
                <a:solidFill>
                  <a:srgbClr val="E5E5E5"/>
                </a:solidFill>
              </a:rPr>
              <a:t>Focus: turning challenges into strengths</a:t>
            </a:r>
            <a:endParaRPr lang="en-US" sz="1400" dirty="0"/>
          </a:p>
          <a:p>
            <a:pPr marL="190500" indent="-190500">
              <a:buSzPct val="100000"/>
              <a:buChar char="•"/>
            </a:pPr>
            <a:r>
              <a:rPr lang="en-US" sz="1400" dirty="0">
                <a:solidFill>
                  <a:srgbClr val="E5E5E5"/>
                </a:solidFill>
              </a:rPr>
              <a:t>Preview: learning to speak security in business terms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r>
              <a:rPr lang="en-US" sz="2600" b="1" dirty="0">
                <a:solidFill>
                  <a:srgbClr val="FCA311"/>
                </a:solidFill>
              </a:rPr>
              <a:t>Technical Debt: A Hidden Threat</a:t>
            </a:r>
            <a:endParaRPr lang="en-US" sz="2600" dirty="0"/>
          </a:p>
        </p:txBody>
      </p:sp>
      <p:sp>
        <p:nvSpPr>
          <p:cNvPr id="3" name="Text 1"/>
          <p:cNvSpPr/>
          <p:nvPr/>
        </p:nvSpPr>
        <p:spPr>
          <a:xfrm>
            <a:off x="457200" y="2654276"/>
            <a:ext cx="4653373" cy="1828800"/>
          </a:xfrm>
          <a:prstGeom prst="rect">
            <a:avLst/>
          </a:prstGeom>
          <a:noFill/>
          <a:ln/>
        </p:spPr>
        <p:txBody>
          <a:bodyPr wrap="square" rtlCol="0" anchor="ctr"/>
          <a:lstStyle/>
          <a:p>
            <a:pPr marL="190500" indent="-190500">
              <a:buSzPct val="100000"/>
              <a:buChar char="•"/>
            </a:pPr>
            <a:r>
              <a:rPr lang="en-US" sz="1400" dirty="0">
                <a:solidFill>
                  <a:srgbClr val="E5E5E5"/>
                </a:solidFill>
              </a:rPr>
              <a:t>Average breach cost: </a:t>
            </a:r>
            <a:r>
              <a:rPr lang="en-US" sz="1400" b="1" dirty="0">
                <a:solidFill>
                  <a:srgbClr val="FCA311"/>
                </a:solidFill>
              </a:rPr>
              <a:t>$4.24M</a:t>
            </a:r>
            <a:endParaRPr lang="en-US" sz="1400" dirty="0"/>
          </a:p>
          <a:p>
            <a:pPr marL="190500" indent="-190500">
              <a:buSzPct val="100000"/>
              <a:buChar char="•"/>
            </a:pPr>
            <a:r>
              <a:rPr lang="en-US" sz="1400" dirty="0">
                <a:solidFill>
                  <a:srgbClr val="E5E5E5"/>
                </a:solidFill>
              </a:rPr>
              <a:t>Downtime, customer churn, compliance fines &amp; lost trust</a:t>
            </a:r>
          </a:p>
          <a:p>
            <a:pPr marL="190500" indent="-190500">
              <a:buSzPct val="100000"/>
              <a:buChar char="•"/>
            </a:pPr>
            <a:r>
              <a:rPr lang="en-US" sz="1400" dirty="0">
                <a:solidFill>
                  <a:srgbClr val="E5E5E5"/>
                </a:solidFill>
              </a:rPr>
              <a:t>Tech debt consumes 20–40% of your technology estate</a:t>
            </a:r>
            <a:endParaRPr lang="en-US" sz="1400" dirty="0"/>
          </a:p>
          <a:p>
            <a:pPr marL="190500" indent="-190500">
              <a:buSzPct val="100000"/>
              <a:buChar char="•"/>
            </a:pPr>
            <a:r>
              <a:rPr lang="en-US" sz="1400" dirty="0">
                <a:solidFill>
                  <a:srgbClr val="E5E5E5"/>
                </a:solidFill>
              </a:rPr>
              <a:t>Outdated systems, unpatched software &amp; misconfigurations invite breaches</a:t>
            </a:r>
            <a:endParaRPr lang="en-US" sz="1400" dirty="0"/>
          </a:p>
          <a:p>
            <a:pPr marL="190500" indent="-190500">
              <a:buSzPct val="100000"/>
              <a:buChar char="•"/>
            </a:pPr>
            <a:r>
              <a:rPr lang="en-US" sz="1400" dirty="0">
                <a:solidFill>
                  <a:srgbClr val="E5E5E5"/>
                </a:solidFill>
              </a:rPr>
              <a:t>Debt multiplies business risk by exposing vulnerabilities</a:t>
            </a:r>
            <a:endParaRPr lang="en-US" sz="1400" dirty="0"/>
          </a:p>
          <a:p>
            <a:pPr marL="190500" indent="-190500">
              <a:buSzPct val="100000"/>
              <a:buChar char="•"/>
            </a:pPr>
            <a:endParaRPr lang="en-US" sz="1400" dirty="0"/>
          </a:p>
        </p:txBody>
      </p:sp>
      <p:sp>
        <p:nvSpPr>
          <p:cNvPr id="4" name="Shape 2"/>
          <p:cNvSpPr/>
          <p:nvPr/>
        </p:nvSpPr>
        <p:spPr>
          <a:xfrm>
            <a:off x="1275939" y="1144258"/>
            <a:ext cx="2743200" cy="1463040"/>
          </a:xfrm>
          <a:prstGeom prst="roundRect">
            <a:avLst>
              <a:gd name="adj" fmla="val 5000"/>
            </a:avLst>
          </a:prstGeom>
          <a:solidFill>
            <a:srgbClr val="0A3D62"/>
          </a:solidFill>
          <a:ln w="12700">
            <a:solidFill>
              <a:srgbClr val="2EC4B6"/>
            </a:solidFill>
            <a:prstDash val="solid"/>
          </a:ln>
        </p:spPr>
        <p:txBody>
          <a:bodyPr/>
          <a:lstStyle/>
          <a:p>
            <a:endParaRPr/>
          </a:p>
        </p:txBody>
      </p:sp>
      <p:sp>
        <p:nvSpPr>
          <p:cNvPr id="5" name="Text 3"/>
          <p:cNvSpPr/>
          <p:nvPr/>
        </p:nvSpPr>
        <p:spPr>
          <a:xfrm>
            <a:off x="1275939" y="1144258"/>
            <a:ext cx="2743200" cy="1463040"/>
          </a:xfrm>
          <a:prstGeom prst="rect">
            <a:avLst/>
          </a:prstGeom>
          <a:noFill/>
          <a:ln/>
        </p:spPr>
        <p:txBody>
          <a:bodyPr wrap="square" rtlCol="0" anchor="ctr"/>
          <a:lstStyle/>
          <a:p>
            <a:pPr marL="0" indent="0" algn="ctr">
              <a:buNone/>
            </a:pPr>
            <a:r>
              <a:rPr lang="en-US" sz="3200" b="1" dirty="0">
                <a:solidFill>
                  <a:srgbClr val="FCA311"/>
                </a:solidFill>
              </a:rPr>
              <a:t>$4.24M</a:t>
            </a:r>
            <a:endParaRPr lang="en-US" sz="3200" dirty="0"/>
          </a:p>
          <a:p>
            <a:pPr marL="0" indent="0" algn="ctr">
              <a:buNone/>
            </a:pPr>
            <a:r>
              <a:rPr lang="en-US" sz="1200" dirty="0">
                <a:solidFill>
                  <a:srgbClr val="A4B2C6"/>
                </a:solidFill>
              </a:rPr>
              <a:t>Avg. breach cost</a:t>
            </a:r>
            <a:endParaRPr lang="en-US" sz="3200" dirty="0"/>
          </a:p>
        </p:txBody>
      </p:sp>
      <p:pic>
        <p:nvPicPr>
          <p:cNvPr id="10" name="Picture 9" descr="Pile of American dollar banknotes">
            <a:extLst>
              <a:ext uri="{FF2B5EF4-FFF2-40B4-BE49-F238E27FC236}">
                <a16:creationId xmlns:a16="http://schemas.microsoft.com/office/drawing/2014/main" id="{E5F7ED6D-E92C-E737-2BA2-6A9F4FE63610}"/>
              </a:ext>
            </a:extLst>
          </p:cNvPr>
          <p:cNvPicPr>
            <a:picLocks noChangeAspect="1"/>
          </p:cNvPicPr>
          <p:nvPr/>
        </p:nvPicPr>
        <p:blipFill>
          <a:blip r:embed="rId3"/>
          <a:stretch>
            <a:fillRect/>
          </a:stretch>
        </p:blipFill>
        <p:spPr>
          <a:xfrm>
            <a:off x="4974226" y="1061731"/>
            <a:ext cx="4027161" cy="30200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0">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600" b="1" dirty="0">
                <a:solidFill>
                  <a:srgbClr val="FCA311"/>
                </a:solidFill>
              </a:rPr>
              <a:t>Bridging Perspectives</a:t>
            </a:r>
            <a:endParaRPr lang="en-US" sz="2600" dirty="0"/>
          </a:p>
        </p:txBody>
      </p:sp>
      <p:sp>
        <p:nvSpPr>
          <p:cNvPr id="3" name="Shape 1"/>
          <p:cNvSpPr/>
          <p:nvPr/>
        </p:nvSpPr>
        <p:spPr>
          <a:xfrm>
            <a:off x="274320" y="1428750"/>
            <a:ext cx="2743200" cy="2286000"/>
          </a:xfrm>
          <a:prstGeom prst="roundRect">
            <a:avLst>
              <a:gd name="adj" fmla="val 2000"/>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080" y="1611630"/>
            <a:ext cx="457200" cy="457200"/>
          </a:xfrm>
          <a:prstGeom prst="rect">
            <a:avLst/>
          </a:prstGeom>
        </p:spPr>
      </p:pic>
      <p:sp>
        <p:nvSpPr>
          <p:cNvPr id="5" name="Text 2"/>
          <p:cNvSpPr/>
          <p:nvPr/>
        </p:nvSpPr>
        <p:spPr>
          <a:xfrm>
            <a:off x="1188720" y="1611630"/>
            <a:ext cx="1463040" cy="365760"/>
          </a:xfrm>
          <a:prstGeom prst="rect">
            <a:avLst/>
          </a:prstGeom>
          <a:noFill/>
          <a:ln/>
        </p:spPr>
        <p:txBody>
          <a:bodyPr wrap="square" rtlCol="0" anchor="ctr"/>
          <a:lstStyle/>
          <a:p>
            <a:pPr marL="0" indent="0">
              <a:buNone/>
            </a:pPr>
            <a:r>
              <a:rPr lang="en-US" sz="1600" b="1" dirty="0">
                <a:solidFill>
                  <a:srgbClr val="FCA311"/>
                </a:solidFill>
              </a:rPr>
              <a:t>Financial</a:t>
            </a:r>
            <a:endParaRPr lang="en-US" sz="1600" dirty="0"/>
          </a:p>
        </p:txBody>
      </p:sp>
      <p:sp>
        <p:nvSpPr>
          <p:cNvPr id="6" name="Text 3"/>
          <p:cNvSpPr/>
          <p:nvPr/>
        </p:nvSpPr>
        <p:spPr>
          <a:xfrm>
            <a:off x="548640" y="2160270"/>
            <a:ext cx="2194560" cy="1371600"/>
          </a:xfrm>
          <a:prstGeom prst="rect">
            <a:avLst/>
          </a:prstGeom>
          <a:noFill/>
          <a:ln/>
        </p:spPr>
        <p:txBody>
          <a:bodyPr wrap="square" rtlCol="0" anchor="ctr"/>
          <a:lstStyle/>
          <a:p>
            <a:pPr marL="0" indent="0">
              <a:buNone/>
            </a:pPr>
            <a:r>
              <a:rPr lang="en-US" sz="1200" dirty="0">
                <a:solidFill>
                  <a:srgbClr val="E5E5E5"/>
                </a:solidFill>
              </a:rPr>
              <a:t>Translate CVEs into dollars: quantify losses and remediation costs.</a:t>
            </a:r>
            <a:endParaRPr lang="en-US" sz="1200" dirty="0"/>
          </a:p>
        </p:txBody>
      </p:sp>
      <p:sp>
        <p:nvSpPr>
          <p:cNvPr id="7" name="Shape 4"/>
          <p:cNvSpPr/>
          <p:nvPr/>
        </p:nvSpPr>
        <p:spPr>
          <a:xfrm>
            <a:off x="3200400" y="1428750"/>
            <a:ext cx="2743200" cy="2286000"/>
          </a:xfrm>
          <a:prstGeom prst="roundRect">
            <a:avLst>
              <a:gd name="adj" fmla="val 2000"/>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6160" y="1611630"/>
            <a:ext cx="457200" cy="457200"/>
          </a:xfrm>
          <a:prstGeom prst="rect">
            <a:avLst/>
          </a:prstGeom>
        </p:spPr>
      </p:pic>
      <p:sp>
        <p:nvSpPr>
          <p:cNvPr id="9" name="Text 5"/>
          <p:cNvSpPr/>
          <p:nvPr/>
        </p:nvSpPr>
        <p:spPr>
          <a:xfrm>
            <a:off x="4114800" y="1611630"/>
            <a:ext cx="1463040" cy="365760"/>
          </a:xfrm>
          <a:prstGeom prst="rect">
            <a:avLst/>
          </a:prstGeom>
          <a:noFill/>
          <a:ln/>
        </p:spPr>
        <p:txBody>
          <a:bodyPr wrap="square" rtlCol="0" anchor="ctr"/>
          <a:lstStyle/>
          <a:p>
            <a:pPr marL="0" indent="0">
              <a:buNone/>
            </a:pPr>
            <a:r>
              <a:rPr lang="en-US" sz="1600" b="1" dirty="0">
                <a:solidFill>
                  <a:srgbClr val="FCA311"/>
                </a:solidFill>
              </a:rPr>
              <a:t>Operational</a:t>
            </a:r>
            <a:endParaRPr lang="en-US" sz="1600" dirty="0"/>
          </a:p>
        </p:txBody>
      </p:sp>
      <p:sp>
        <p:nvSpPr>
          <p:cNvPr id="10" name="Text 6"/>
          <p:cNvSpPr/>
          <p:nvPr/>
        </p:nvSpPr>
        <p:spPr>
          <a:xfrm>
            <a:off x="3474720" y="2160270"/>
            <a:ext cx="2194560" cy="1371600"/>
          </a:xfrm>
          <a:prstGeom prst="rect">
            <a:avLst/>
          </a:prstGeom>
          <a:noFill/>
          <a:ln/>
        </p:spPr>
        <p:txBody>
          <a:bodyPr wrap="square" rtlCol="0" anchor="ctr"/>
          <a:lstStyle/>
          <a:p>
            <a:pPr marL="0" indent="0">
              <a:buNone/>
            </a:pPr>
            <a:r>
              <a:rPr lang="en-US" sz="1200" dirty="0">
                <a:solidFill>
                  <a:srgbClr val="E5E5E5"/>
                </a:solidFill>
              </a:rPr>
              <a:t>Express impacts as downtime and productivity loss.</a:t>
            </a:r>
            <a:endParaRPr lang="en-US" sz="1200" dirty="0"/>
          </a:p>
        </p:txBody>
      </p:sp>
      <p:sp>
        <p:nvSpPr>
          <p:cNvPr id="11" name="Shape 7"/>
          <p:cNvSpPr/>
          <p:nvPr/>
        </p:nvSpPr>
        <p:spPr>
          <a:xfrm>
            <a:off x="6126480" y="1428750"/>
            <a:ext cx="2743200" cy="2286000"/>
          </a:xfrm>
          <a:prstGeom prst="roundRect">
            <a:avLst>
              <a:gd name="adj" fmla="val 2000"/>
            </a:avLst>
          </a:prstGeom>
          <a:solidFill>
            <a:srgbClr val="0A3D62"/>
          </a:solidFill>
          <a:ln w="12700">
            <a:solidFill>
              <a:srgbClr val="2EC4B6"/>
            </a:solidFill>
            <a:prstDash val="solid"/>
          </a:ln>
        </p:spPr>
        <p:txBody>
          <a:bodyPr/>
          <a:lstStyle/>
          <a:p>
            <a:endParaRPr/>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92240" y="1611630"/>
            <a:ext cx="457200" cy="457200"/>
          </a:xfrm>
          <a:prstGeom prst="rect">
            <a:avLst/>
          </a:prstGeom>
        </p:spPr>
      </p:pic>
      <p:sp>
        <p:nvSpPr>
          <p:cNvPr id="13" name="Text 8"/>
          <p:cNvSpPr/>
          <p:nvPr/>
        </p:nvSpPr>
        <p:spPr>
          <a:xfrm>
            <a:off x="7040880" y="1611630"/>
            <a:ext cx="1463040" cy="365760"/>
          </a:xfrm>
          <a:prstGeom prst="rect">
            <a:avLst/>
          </a:prstGeom>
          <a:noFill/>
          <a:ln/>
        </p:spPr>
        <p:txBody>
          <a:bodyPr wrap="square" rtlCol="0" anchor="ctr"/>
          <a:lstStyle/>
          <a:p>
            <a:pPr marL="0" indent="0">
              <a:buNone/>
            </a:pPr>
            <a:r>
              <a:rPr lang="en-US" sz="1600" b="1" dirty="0">
                <a:solidFill>
                  <a:srgbClr val="FCA311"/>
                </a:solidFill>
              </a:rPr>
              <a:t>Reputational</a:t>
            </a:r>
            <a:endParaRPr lang="en-US" sz="1600" dirty="0"/>
          </a:p>
        </p:txBody>
      </p:sp>
      <p:sp>
        <p:nvSpPr>
          <p:cNvPr id="14" name="Text 9"/>
          <p:cNvSpPr/>
          <p:nvPr/>
        </p:nvSpPr>
        <p:spPr>
          <a:xfrm>
            <a:off x="6400800" y="2160270"/>
            <a:ext cx="2194560" cy="1371600"/>
          </a:xfrm>
          <a:prstGeom prst="rect">
            <a:avLst/>
          </a:prstGeom>
          <a:noFill/>
          <a:ln/>
        </p:spPr>
        <p:txBody>
          <a:bodyPr wrap="square" rtlCol="0" anchor="ctr"/>
          <a:lstStyle/>
          <a:p>
            <a:pPr marL="0" indent="0">
              <a:buNone/>
            </a:pPr>
            <a:r>
              <a:rPr lang="en-US" sz="1200" dirty="0">
                <a:solidFill>
                  <a:srgbClr val="E5E5E5"/>
                </a:solidFill>
              </a:rPr>
              <a:t>Frame breaches as brand damage and erosion of trust.</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2">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228600" y="205530"/>
            <a:ext cx="8229600" cy="640080"/>
          </a:xfrm>
          <a:prstGeom prst="rect">
            <a:avLst/>
          </a:prstGeom>
          <a:noFill/>
          <a:ln/>
        </p:spPr>
        <p:txBody>
          <a:bodyPr wrap="square" rtlCol="0" anchor="ctr"/>
          <a:lstStyle/>
          <a:p>
            <a:r>
              <a:rPr lang="en-US" sz="2600" b="1" dirty="0">
                <a:solidFill>
                  <a:srgbClr val="FCA311"/>
                </a:solidFill>
              </a:rPr>
              <a:t>The Lockheed Martin Cyber Kill Chain Framework</a:t>
            </a:r>
            <a:endParaRPr lang="en-US" sz="2600" dirty="0"/>
          </a:p>
        </p:txBody>
      </p:sp>
      <p:graphicFrame>
        <p:nvGraphicFramePr>
          <p:cNvPr id="13" name="Table 0"/>
          <p:cNvGraphicFramePr>
            <a:graphicFrameLocks noGrp="1"/>
          </p:cNvGraphicFramePr>
          <p:nvPr>
            <p:extLst>
              <p:ext uri="{D42A27DB-BD31-4B8C-83A1-F6EECF244321}">
                <p14:modId xmlns:p14="http://schemas.microsoft.com/office/powerpoint/2010/main" val="1421919523"/>
              </p:ext>
            </p:extLst>
          </p:nvPr>
        </p:nvGraphicFramePr>
        <p:xfrm>
          <a:off x="228600" y="1028490"/>
          <a:ext cx="8686800" cy="3634740"/>
        </p:xfrm>
        <a:graphic>
          <a:graphicData uri="http://schemas.openxmlformats.org/drawingml/2006/table">
            <a:tbl>
              <a:tblPr/>
              <a:tblGrid>
                <a:gridCol w="1645920">
                  <a:extLst>
                    <a:ext uri="{9D8B030D-6E8A-4147-A177-3AD203B41FA5}">
                      <a16:colId xmlns:a16="http://schemas.microsoft.com/office/drawing/2014/main" val="20000"/>
                    </a:ext>
                  </a:extLst>
                </a:gridCol>
                <a:gridCol w="310896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434340">
                <a:tc>
                  <a:txBody>
                    <a:bodyPr/>
                    <a:lstStyle/>
                    <a:p>
                      <a:pPr marL="0" indent="0" algn="ctr">
                        <a:buNone/>
                      </a:pPr>
                      <a:r>
                        <a:rPr lang="en-US" sz="1200" b="1" dirty="0">
                          <a:solidFill>
                            <a:srgbClr val="031C3A"/>
                          </a:solidFill>
                        </a:rPr>
                        <a:t>Stage</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2EC4B6"/>
                    </a:solidFill>
                  </a:tcPr>
                </a:tc>
                <a:tc>
                  <a:txBody>
                    <a:bodyPr/>
                    <a:lstStyle/>
                    <a:p>
                      <a:pPr marL="0" indent="0" algn="ctr">
                        <a:buNone/>
                      </a:pPr>
                      <a:r>
                        <a:rPr lang="en-US" sz="1200" b="1" dirty="0">
                          <a:solidFill>
                            <a:srgbClr val="031C3A"/>
                          </a:solidFill>
                        </a:rPr>
                        <a:t>Description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2EC4B6"/>
                    </a:solidFill>
                  </a:tcPr>
                </a:tc>
                <a:tc>
                  <a:txBody>
                    <a:bodyPr/>
                    <a:lstStyle/>
                    <a:p>
                      <a:pPr marL="0" indent="0" algn="ctr">
                        <a:buNone/>
                      </a:pPr>
                      <a:r>
                        <a:rPr lang="en-US" sz="1200" b="1" dirty="0">
                          <a:solidFill>
                            <a:srgbClr val="031C3A"/>
                          </a:solidFill>
                        </a:rPr>
                        <a:t>Debt Impact</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2EC4B6"/>
                    </a:solidFill>
                  </a:tcPr>
                </a:tc>
                <a:extLst>
                  <a:ext uri="{0D108BD9-81ED-4DB2-BD59-A6C34878D82A}">
                    <a16:rowId xmlns:a16="http://schemas.microsoft.com/office/drawing/2014/main" val="10000"/>
                  </a:ext>
                </a:extLst>
              </a:tr>
              <a:tr h="434340">
                <a:tc>
                  <a:txBody>
                    <a:bodyPr/>
                    <a:lstStyle/>
                    <a:p>
                      <a:pPr marL="0" indent="0">
                        <a:buNone/>
                      </a:pPr>
                      <a:r>
                        <a:rPr lang="en-US" sz="1200" b="1" dirty="0">
                          <a:solidFill>
                            <a:srgbClr val="FCA311"/>
                          </a:solidFill>
                        </a:rPr>
                        <a:t>Reconnaissance</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Gather information on targets (employees, systems, configurations).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Outdated or misconfigured servers leak sensitive data.</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1"/>
                  </a:ext>
                </a:extLst>
              </a:tr>
              <a:tr h="434340">
                <a:tc>
                  <a:txBody>
                    <a:bodyPr/>
                    <a:lstStyle/>
                    <a:p>
                      <a:pPr marL="0" indent="0">
                        <a:buNone/>
                      </a:pPr>
                      <a:r>
                        <a:rPr lang="en-US" sz="1200" b="1" dirty="0">
                          <a:solidFill>
                            <a:srgbClr val="FCA311"/>
                          </a:solidFill>
                        </a:rPr>
                        <a:t>Weaponization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Develop or acquire malware tailored to discovered vulnerabilities.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Legacy software provides ready‑made attack vectors.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2"/>
                  </a:ext>
                </a:extLst>
              </a:tr>
              <a:tr h="434340">
                <a:tc>
                  <a:txBody>
                    <a:bodyPr/>
                    <a:lstStyle/>
                    <a:p>
                      <a:pPr marL="0" indent="0">
                        <a:buNone/>
                      </a:pPr>
                      <a:r>
                        <a:rPr lang="en-US" sz="1200" b="1" dirty="0">
                          <a:solidFill>
                            <a:srgbClr val="FCA311"/>
                          </a:solidFill>
                        </a:rPr>
                        <a:t>Delivery</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Transmit the weapon via phishing, compromised websites or media.</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Weak controls and unpatched email servers enable malware delivery.</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3"/>
                  </a:ext>
                </a:extLst>
              </a:tr>
              <a:tr h="434340">
                <a:tc>
                  <a:txBody>
                    <a:bodyPr/>
                    <a:lstStyle/>
                    <a:p>
                      <a:pPr marL="0" indent="0">
                        <a:buNone/>
                      </a:pPr>
                      <a:r>
                        <a:rPr lang="en-US" sz="1200" b="1" dirty="0">
                          <a:solidFill>
                            <a:srgbClr val="FCA311"/>
                          </a:solidFill>
                        </a:rPr>
                        <a:t>Exploitation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Exploit vulnerabilities to gain a foothold within the target.</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Unpatched systems (e.g., Equifax’s Struts) are prime targets.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4"/>
                  </a:ext>
                </a:extLst>
              </a:tr>
              <a:tr h="434340">
                <a:tc>
                  <a:txBody>
                    <a:bodyPr/>
                    <a:lstStyle/>
                    <a:p>
                      <a:pPr marL="0" indent="0">
                        <a:buNone/>
                      </a:pPr>
                      <a:r>
                        <a:rPr lang="en-US" sz="1200" b="1" dirty="0">
                          <a:solidFill>
                            <a:srgbClr val="FCA311"/>
                          </a:solidFill>
                        </a:rPr>
                        <a:t>Installation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Install malware or establish persistence on compromised hosts.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Poor access control allows adversaries to maintain presence.</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5"/>
                  </a:ext>
                </a:extLst>
              </a:tr>
              <a:tr h="434340">
                <a:tc>
                  <a:txBody>
                    <a:bodyPr/>
                    <a:lstStyle/>
                    <a:p>
                      <a:pPr marL="0" indent="0">
                        <a:buNone/>
                      </a:pPr>
                      <a:r>
                        <a:rPr lang="en-US" sz="1200" b="1" dirty="0">
                          <a:solidFill>
                            <a:srgbClr val="FCA311"/>
                          </a:solidFill>
                        </a:rPr>
                        <a:t>Command &amp; Control</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Establish communications to remotely control compromised systems.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Inadequate network segmentation enables covert C2 channels.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6"/>
                  </a:ext>
                </a:extLst>
              </a:tr>
              <a:tr h="434340">
                <a:tc>
                  <a:txBody>
                    <a:bodyPr/>
                    <a:lstStyle/>
                    <a:p>
                      <a:pPr marL="0" indent="0">
                        <a:buNone/>
                      </a:pPr>
                      <a:r>
                        <a:rPr lang="en-US" sz="1200" b="1" dirty="0">
                          <a:solidFill>
                            <a:srgbClr val="FCA311"/>
                          </a:solidFill>
                        </a:rPr>
                        <a:t>Actions on Objectives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Exfiltrate data, disrupt operations or achieve other goals.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Poorly secured data facilitates theft and destruction.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3">
    <p:bg>
      <p:bgPr>
        <a:solidFill>
          <a:srgbClr val="031C3A"/>
        </a:solidFill>
        <a:effectLst/>
      </p:bgPr>
    </p:bg>
    <p:spTree>
      <p:nvGrpSpPr>
        <p:cNvPr id="1" name=""/>
        <p:cNvGrpSpPr/>
        <p:nvPr/>
      </p:nvGrpSpPr>
      <p:grpSpPr>
        <a:xfrm>
          <a:off x="0" y="0"/>
          <a:ext cx="0" cy="0"/>
          <a:chOff x="0" y="0"/>
          <a:chExt cx="0" cy="0"/>
        </a:xfrm>
      </p:grpSpPr>
      <p:sp>
        <p:nvSpPr>
          <p:cNvPr id="14" name="Shape 13">
            <a:extLst>
              <a:ext uri="{FF2B5EF4-FFF2-40B4-BE49-F238E27FC236}">
                <a16:creationId xmlns:a16="http://schemas.microsoft.com/office/drawing/2014/main" id="{F5BC6503-3D4A-5970-566E-A5E4D9724FDD}"/>
              </a:ext>
            </a:extLst>
          </p:cNvPr>
          <p:cNvSpPr/>
          <p:nvPr/>
        </p:nvSpPr>
        <p:spPr>
          <a:xfrm>
            <a:off x="354853" y="1092726"/>
            <a:ext cx="5257381" cy="38633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600" b="1" dirty="0">
                <a:solidFill>
                  <a:srgbClr val="FCA311"/>
                </a:solidFill>
              </a:rPr>
              <a:t>Case Study: Equifax Breach (2017)</a:t>
            </a:r>
            <a:endParaRPr lang="en-US" sz="2600" dirty="0"/>
          </a:p>
        </p:txBody>
      </p:sp>
      <p:sp>
        <p:nvSpPr>
          <p:cNvPr id="3" name="Text 1"/>
          <p:cNvSpPr/>
          <p:nvPr/>
        </p:nvSpPr>
        <p:spPr>
          <a:xfrm>
            <a:off x="457200" y="982980"/>
            <a:ext cx="5029200" cy="2377440"/>
          </a:xfrm>
          <a:prstGeom prst="rect">
            <a:avLst/>
          </a:prstGeom>
          <a:noFill/>
          <a:ln/>
        </p:spPr>
        <p:txBody>
          <a:bodyPr wrap="square" rtlCol="0" anchor="ctr"/>
          <a:lstStyle/>
          <a:p>
            <a:pPr marL="190500" indent="-190500">
              <a:buSzPct val="100000"/>
              <a:buChar char="•"/>
            </a:pPr>
            <a:endParaRPr lang="en-US" sz="1400" dirty="0"/>
          </a:p>
        </p:txBody>
      </p:sp>
      <p:sp>
        <p:nvSpPr>
          <p:cNvPr id="4" name="Shape 2"/>
          <p:cNvSpPr/>
          <p:nvPr/>
        </p:nvSpPr>
        <p:spPr>
          <a:xfrm>
            <a:off x="5863067" y="1737360"/>
            <a:ext cx="2926080" cy="1097280"/>
          </a:xfrm>
          <a:prstGeom prst="roundRect">
            <a:avLst>
              <a:gd name="adj" fmla="val 6667"/>
            </a:avLst>
          </a:prstGeom>
          <a:solidFill>
            <a:srgbClr val="0A3D62"/>
          </a:solidFill>
          <a:ln w="12700">
            <a:solidFill>
              <a:srgbClr val="2EC4B6"/>
            </a:solidFill>
            <a:prstDash val="solid"/>
          </a:ln>
        </p:spPr>
        <p:txBody>
          <a:bodyPr/>
          <a:lstStyle/>
          <a:p>
            <a:endParaRPr/>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5947" y="1874520"/>
            <a:ext cx="365760" cy="365760"/>
          </a:xfrm>
          <a:prstGeom prst="rect">
            <a:avLst/>
          </a:prstGeom>
        </p:spPr>
      </p:pic>
      <p:sp>
        <p:nvSpPr>
          <p:cNvPr id="6" name="Text 3"/>
          <p:cNvSpPr/>
          <p:nvPr/>
        </p:nvSpPr>
        <p:spPr>
          <a:xfrm>
            <a:off x="6411707" y="1783080"/>
            <a:ext cx="2377440" cy="1005840"/>
          </a:xfrm>
          <a:prstGeom prst="rect">
            <a:avLst/>
          </a:prstGeom>
          <a:noFill/>
          <a:ln/>
        </p:spPr>
        <p:txBody>
          <a:bodyPr wrap="square" rtlCol="0" anchor="ctr"/>
          <a:lstStyle/>
          <a:p>
            <a:pPr marL="0" indent="0" algn="l">
              <a:buNone/>
            </a:pPr>
            <a:r>
              <a:rPr lang="en-US" sz="3000" b="1" dirty="0">
                <a:solidFill>
                  <a:srgbClr val="FCA311"/>
                </a:solidFill>
              </a:rPr>
              <a:t>147M+</a:t>
            </a:r>
            <a:endParaRPr lang="en-US" sz="3000" dirty="0"/>
          </a:p>
          <a:p>
            <a:pPr marL="0" indent="0" algn="l">
              <a:buNone/>
            </a:pPr>
            <a:r>
              <a:rPr lang="en-US" sz="1200" dirty="0">
                <a:solidFill>
                  <a:srgbClr val="A4B2C6"/>
                </a:solidFill>
              </a:rPr>
              <a:t>people impacted</a:t>
            </a:r>
            <a:endParaRPr lang="en-US" sz="3000" dirty="0"/>
          </a:p>
        </p:txBody>
      </p:sp>
      <p:sp>
        <p:nvSpPr>
          <p:cNvPr id="7" name="Shape 4"/>
          <p:cNvSpPr/>
          <p:nvPr/>
        </p:nvSpPr>
        <p:spPr>
          <a:xfrm>
            <a:off x="5863067" y="3017520"/>
            <a:ext cx="2926080" cy="1097280"/>
          </a:xfrm>
          <a:prstGeom prst="roundRect">
            <a:avLst>
              <a:gd name="adj" fmla="val 6667"/>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45947" y="3154680"/>
            <a:ext cx="365760" cy="365760"/>
          </a:xfrm>
          <a:prstGeom prst="rect">
            <a:avLst/>
          </a:prstGeom>
        </p:spPr>
      </p:pic>
      <p:sp>
        <p:nvSpPr>
          <p:cNvPr id="9" name="Text 5"/>
          <p:cNvSpPr/>
          <p:nvPr/>
        </p:nvSpPr>
        <p:spPr>
          <a:xfrm>
            <a:off x="6411707" y="3063240"/>
            <a:ext cx="2377440" cy="1005840"/>
          </a:xfrm>
          <a:prstGeom prst="rect">
            <a:avLst/>
          </a:prstGeom>
          <a:noFill/>
          <a:ln/>
        </p:spPr>
        <p:txBody>
          <a:bodyPr wrap="square" rtlCol="0" anchor="ctr"/>
          <a:lstStyle/>
          <a:p>
            <a:pPr marL="0" indent="0" algn="l">
              <a:buNone/>
            </a:pPr>
            <a:r>
              <a:rPr lang="en-US" sz="3000" b="1" dirty="0">
                <a:solidFill>
                  <a:srgbClr val="FCA311"/>
                </a:solidFill>
              </a:rPr>
              <a:t>$1.4B+</a:t>
            </a:r>
            <a:endParaRPr lang="en-US" sz="3000" dirty="0"/>
          </a:p>
          <a:p>
            <a:pPr marL="0" indent="0" algn="l">
              <a:buNone/>
            </a:pPr>
            <a:r>
              <a:rPr lang="en-US" sz="1200" dirty="0">
                <a:solidFill>
                  <a:srgbClr val="A4B2C6"/>
                </a:solidFill>
              </a:rPr>
              <a:t>cost to Equifax</a:t>
            </a:r>
            <a:endParaRPr lang="en-US" sz="3000" dirty="0"/>
          </a:p>
        </p:txBody>
      </p:sp>
      <p:sp>
        <p:nvSpPr>
          <p:cNvPr id="13" name="TextBox 12">
            <a:extLst>
              <a:ext uri="{FF2B5EF4-FFF2-40B4-BE49-F238E27FC236}">
                <a16:creationId xmlns:a16="http://schemas.microsoft.com/office/drawing/2014/main" id="{2621E7A4-EC55-DD07-7099-2D568829AC22}"/>
              </a:ext>
            </a:extLst>
          </p:cNvPr>
          <p:cNvSpPr txBox="1"/>
          <p:nvPr/>
        </p:nvSpPr>
        <p:spPr>
          <a:xfrm>
            <a:off x="411060" y="1133847"/>
            <a:ext cx="5121479" cy="3785652"/>
          </a:xfrm>
          <a:prstGeom prst="rect">
            <a:avLst/>
          </a:prstGeom>
          <a:noFill/>
        </p:spPr>
        <p:txBody>
          <a:bodyPr wrap="square">
            <a:spAutoFit/>
          </a:bodyPr>
          <a:lstStyle/>
          <a:p>
            <a:r>
              <a:rPr lang="en-US" sz="1600" dirty="0">
                <a:solidFill>
                  <a:schemeClr val="bg1"/>
                </a:solidFill>
              </a:rPr>
              <a:t>Impact:</a:t>
            </a:r>
          </a:p>
          <a:p>
            <a:pPr marL="285750" indent="-285750">
              <a:buFont typeface="Arial" panose="020B0604020202020204" pitchFamily="34" charset="0"/>
              <a:buChar char="•"/>
            </a:pPr>
            <a:r>
              <a:rPr lang="en-US" sz="1600" dirty="0">
                <a:solidFill>
                  <a:schemeClr val="bg1"/>
                </a:solidFill>
              </a:rPr>
              <a:t>147M people affected</a:t>
            </a:r>
          </a:p>
          <a:p>
            <a:pPr marL="285750" indent="-285750">
              <a:buFont typeface="Arial" panose="020B0604020202020204" pitchFamily="34" charset="0"/>
              <a:buChar char="•"/>
            </a:pPr>
            <a:r>
              <a:rPr lang="en-US" sz="1600" dirty="0">
                <a:solidFill>
                  <a:schemeClr val="bg1"/>
                </a:solidFill>
              </a:rPr>
              <a:t>At least $1.4B in damages</a:t>
            </a:r>
          </a:p>
          <a:p>
            <a:endParaRPr lang="en-US" sz="1600" dirty="0">
              <a:solidFill>
                <a:schemeClr val="bg1"/>
              </a:solidFill>
            </a:endParaRPr>
          </a:p>
          <a:p>
            <a:r>
              <a:rPr lang="en-US" sz="1600" dirty="0">
                <a:solidFill>
                  <a:schemeClr val="bg1"/>
                </a:solidFill>
              </a:rPr>
              <a:t>Timeline:</a:t>
            </a:r>
          </a:p>
          <a:p>
            <a:pPr marL="285750" indent="-285750">
              <a:buFont typeface="Arial" panose="020B0604020202020204" pitchFamily="34" charset="0"/>
              <a:buChar char="•"/>
            </a:pPr>
            <a:r>
              <a:rPr lang="en-US" sz="1600" dirty="0">
                <a:solidFill>
                  <a:schemeClr val="bg1"/>
                </a:solidFill>
              </a:rPr>
              <a:t>Vulnerability disclosed: Mar 7, 2017</a:t>
            </a:r>
          </a:p>
          <a:p>
            <a:pPr marL="285750" indent="-285750">
              <a:buFont typeface="Arial" panose="020B0604020202020204" pitchFamily="34" charset="0"/>
              <a:buChar char="•"/>
            </a:pPr>
            <a:r>
              <a:rPr lang="en-US" sz="1600" dirty="0">
                <a:solidFill>
                  <a:schemeClr val="bg1"/>
                </a:solidFill>
              </a:rPr>
              <a:t>DHS notified Equifax: Mar 8</a:t>
            </a:r>
          </a:p>
          <a:p>
            <a:pPr marL="285750" indent="-285750">
              <a:buFont typeface="Arial" panose="020B0604020202020204" pitchFamily="34" charset="0"/>
              <a:buChar char="•"/>
            </a:pPr>
            <a:r>
              <a:rPr lang="en-US" sz="1600" dirty="0">
                <a:solidFill>
                  <a:schemeClr val="bg1"/>
                </a:solidFill>
              </a:rPr>
              <a:t>Exploited: May–July 2017</a:t>
            </a:r>
          </a:p>
          <a:p>
            <a:pPr marL="285750" indent="-285750">
              <a:buFont typeface="Arial" panose="020B0604020202020204" pitchFamily="34" charset="0"/>
              <a:buChar char="•"/>
            </a:pPr>
            <a:r>
              <a:rPr lang="en-US" sz="1600" dirty="0">
                <a:solidFill>
                  <a:schemeClr val="bg1"/>
                </a:solidFill>
              </a:rPr>
              <a:t>Breach discovered: July 29, 2017</a:t>
            </a:r>
          </a:p>
          <a:p>
            <a:pPr marL="285750" indent="-285750">
              <a:buFontTx/>
              <a:buChar char="-"/>
            </a:pPr>
            <a:endParaRPr lang="en-US" sz="1600" dirty="0">
              <a:solidFill>
                <a:schemeClr val="bg1"/>
              </a:solidFill>
            </a:endParaRPr>
          </a:p>
          <a:p>
            <a:r>
              <a:rPr lang="en-US" sz="1600" dirty="0">
                <a:solidFill>
                  <a:schemeClr val="bg1"/>
                </a:solidFill>
              </a:rPr>
              <a:t>Tech Debt:</a:t>
            </a:r>
          </a:p>
          <a:p>
            <a:pPr marL="285750" indent="-285750">
              <a:buFont typeface="Arial" panose="020B0604020202020204" pitchFamily="34" charset="0"/>
              <a:buChar char="•"/>
            </a:pPr>
            <a:r>
              <a:rPr lang="en-US" sz="1600" dirty="0">
                <a:solidFill>
                  <a:schemeClr val="bg1"/>
                </a:solidFill>
              </a:rPr>
              <a:t>Incomplete IT asset inventory</a:t>
            </a:r>
          </a:p>
          <a:p>
            <a:pPr marL="285750" indent="-285750">
              <a:buFont typeface="Arial" panose="020B0604020202020204" pitchFamily="34" charset="0"/>
              <a:buChar char="•"/>
            </a:pPr>
            <a:r>
              <a:rPr lang="en-US" sz="1600" dirty="0">
                <a:solidFill>
                  <a:schemeClr val="bg1"/>
                </a:solidFill>
              </a:rPr>
              <a:t>Failed patch management</a:t>
            </a:r>
          </a:p>
          <a:p>
            <a:pPr marL="285750" indent="-285750">
              <a:buFont typeface="Arial" panose="020B0604020202020204" pitchFamily="34" charset="0"/>
              <a:buChar char="•"/>
            </a:pPr>
            <a:r>
              <a:rPr lang="en-US" sz="1600" dirty="0">
                <a:solidFill>
                  <a:schemeClr val="bg1"/>
                </a:solidFill>
              </a:rPr>
              <a:t>Expired SSL certificates (19 months disabled monitoring)</a:t>
            </a:r>
          </a:p>
          <a:p>
            <a:pPr marL="285750" indent="-285750">
              <a:buFont typeface="Arial" panose="020B0604020202020204" pitchFamily="34" charset="0"/>
              <a:buChar char="•"/>
            </a:pPr>
            <a:r>
              <a:rPr lang="en-US" sz="1600" dirty="0">
                <a:solidFill>
                  <a:schemeClr val="bg1"/>
                </a:solidFill>
              </a:rPr>
              <a:t>Legacy system complexity (1970s codebase)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302</TotalTime>
  <Words>3437</Words>
  <Application>Microsoft Office PowerPoint</Application>
  <PresentationFormat>On-screen Show (16:9)</PresentationFormat>
  <Paragraphs>403</Paragraphs>
  <Slides>21</Slides>
  <Notes>21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21</vt:i4>
      </vt:variant>
    </vt:vector>
  </HeadingPairs>
  <TitlesOfParts>
    <vt:vector size="23" baseType="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Debt &amp; Disaster How 'Good Enough' Breeds Breaches</dc:title>
  <dc:subject>PptxGenJS Presentation</dc:subject>
  <dc:creator>Danny Page</dc:creator>
  <cp:keywords>BSidesCache;Tech Debt</cp:keywords>
  <cp:lastModifiedBy>Daniel Page</cp:lastModifiedBy>
  <cp:revision>21</cp:revision>
  <dcterms:created xsi:type="dcterms:W3CDTF">2025-08-10T00:00:33Z</dcterms:created>
  <dcterms:modified xsi:type="dcterms:W3CDTF">2025-09-08T04:39:43Z</dcterms:modified>
</cp:coreProperties>
</file>